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5143500" cx="9144000"/>
  <p:notesSz cx="6858000" cy="9144000"/>
  <p:embeddedFontLst>
    <p:embeddedFont>
      <p:font typeface="Garamond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14A419-D934-487B-8026-7DD886F6D60A}">
  <a:tblStyle styleId="{2B14A419-D934-487B-8026-7DD886F6D60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font" Target="fonts/Garamond-bold.fntdata"/><Relationship Id="rId41" Type="http://schemas.openxmlformats.org/officeDocument/2006/relationships/font" Target="fonts/Garamond-regular.fntdata"/><Relationship Id="rId22" Type="http://schemas.openxmlformats.org/officeDocument/2006/relationships/slide" Target="slides/slide15.xml"/><Relationship Id="rId44" Type="http://schemas.openxmlformats.org/officeDocument/2006/relationships/font" Target="fonts/Garamond-boldItalic.fntdata"/><Relationship Id="rId21" Type="http://schemas.openxmlformats.org/officeDocument/2006/relationships/slide" Target="slides/slide14.xml"/><Relationship Id="rId43" Type="http://schemas.openxmlformats.org/officeDocument/2006/relationships/font" Target="fonts/Garamond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79190f0a6_2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3c79190f0a6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 – TITLE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Seminar Series to Support Seminal Researches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Zsolt T. Kosztyán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Quantitative Research Methodology – From Data to Evidence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the sixth seminar in our Research Seminar Series. After exploring qualitative methods in RES_05,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now turn to quantitative research methodology. This session provides a systematic overview of quantitative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methods, organized along four key dimensions.</a:t>
            </a:r>
            <a:endParaRPr/>
          </a:p>
        </p:txBody>
      </p:sp>
      <p:sp>
        <p:nvSpPr>
          <p:cNvPr id="85" name="Google Shape;85;g3c79190f0a6_2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79190f0a6_2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c79190f0a6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10</a:t>
            </a:r>
            <a:endParaRPr/>
          </a:p>
        </p:txBody>
      </p:sp>
      <p:sp>
        <p:nvSpPr>
          <p:cNvPr id="154" name="Google Shape;154;g3c79190f0a6_2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79190f0a6_2_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c79190f0a6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11</a:t>
            </a:r>
            <a:endParaRPr/>
          </a:p>
        </p:txBody>
      </p:sp>
      <p:sp>
        <p:nvSpPr>
          <p:cNvPr id="162" name="Google Shape;162;g3c79190f0a6_2_1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c79190f0a6_2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c79190f0a6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12</a:t>
            </a:r>
            <a:endParaRPr/>
          </a:p>
        </p:txBody>
      </p:sp>
      <p:sp>
        <p:nvSpPr>
          <p:cNvPr id="170" name="Google Shape;170;g3c79190f0a6_2_1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c79190f0a6_2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3c79190f0a6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13</a:t>
            </a:r>
            <a:endParaRPr/>
          </a:p>
        </p:txBody>
      </p:sp>
      <p:sp>
        <p:nvSpPr>
          <p:cNvPr id="178" name="Google Shape;178;g3c79190f0a6_2_1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c79190f0a6_2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c79190f0a6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14 – CROSS – RELATIONSHIP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Stepwise Regression: Data-driven, Classical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Association Rule Mining: Data-driven, Modern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Regression/ANOVA: Model-driven, Classical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SEM: Model-driven, Modern</a:t>
            </a:r>
            <a:endParaRPr/>
          </a:p>
        </p:txBody>
      </p:sp>
      <p:sp>
        <p:nvSpPr>
          <p:cNvPr id="185" name="Google Shape;185;g3c79190f0a6_2_1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c79190f0a6_2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c79190f0a6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15</a:t>
            </a:r>
            <a:endParaRPr/>
          </a:p>
        </p:txBody>
      </p:sp>
      <p:sp>
        <p:nvSpPr>
          <p:cNvPr id="193" name="Google Shape;193;g3c79190f0a6_2_1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79190f0a6_2_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c79190f0a6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16</a:t>
            </a:r>
            <a:endParaRPr/>
          </a:p>
        </p:txBody>
      </p:sp>
      <p:sp>
        <p:nvSpPr>
          <p:cNvPr id="201" name="Google Shape;201;g3c79190f0a6_2_1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c79190f0a6_2_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c79190f0a6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17</a:t>
            </a:r>
            <a:endParaRPr/>
          </a:p>
        </p:txBody>
      </p:sp>
      <p:sp>
        <p:nvSpPr>
          <p:cNvPr id="209" name="Google Shape;209;g3c79190f0a6_2_1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79190f0a6_2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3c79190f0a6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18</a:t>
            </a:r>
            <a:endParaRPr/>
          </a:p>
        </p:txBody>
      </p:sp>
      <p:sp>
        <p:nvSpPr>
          <p:cNvPr id="217" name="Google Shape;217;g3c79190f0a6_2_1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79190f0a6_2_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3c79190f0a6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19</a:t>
            </a:r>
            <a:endParaRPr/>
          </a:p>
        </p:txBody>
      </p:sp>
      <p:sp>
        <p:nvSpPr>
          <p:cNvPr id="225" name="Google Shape;225;g3c79190f0a6_2_1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79190f0a6_2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c79190f0a6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 – AGENDA</a:t>
            </a:r>
            <a:endParaRPr/>
          </a:p>
        </p:txBody>
      </p:sp>
      <p:sp>
        <p:nvSpPr>
          <p:cNvPr id="93" name="Google Shape;93;g3c79190f0a6_2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c79190f0a6_2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c79190f0a6_2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20</a:t>
            </a:r>
            <a:endParaRPr/>
          </a:p>
        </p:txBody>
      </p:sp>
      <p:sp>
        <p:nvSpPr>
          <p:cNvPr id="233" name="Google Shape;233;g3c79190f0a6_2_1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c79190f0a6_2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c79190f0a6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21</a:t>
            </a:r>
            <a:endParaRPr/>
          </a:p>
        </p:txBody>
      </p:sp>
      <p:sp>
        <p:nvSpPr>
          <p:cNvPr id="240" name="Google Shape;240;g3c79190f0a6_2_1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c79190f0a6_2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3c79190f0a6_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22</a:t>
            </a:r>
            <a:endParaRPr/>
          </a:p>
        </p:txBody>
      </p:sp>
      <p:sp>
        <p:nvSpPr>
          <p:cNvPr id="248" name="Google Shape;248;g3c79190f0a6_2_1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c79190f0a6_2_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c79190f0a6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23</a:t>
            </a:r>
            <a:endParaRPr/>
          </a:p>
        </p:txBody>
      </p:sp>
      <p:sp>
        <p:nvSpPr>
          <p:cNvPr id="256" name="Google Shape;256;g3c79190f0a6_2_1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c79190f0a6_2_1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3c79190f0a6_2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24</a:t>
            </a:r>
            <a:endParaRPr/>
          </a:p>
        </p:txBody>
      </p:sp>
      <p:sp>
        <p:nvSpPr>
          <p:cNvPr id="264" name="Google Shape;264;g3c79190f0a6_2_1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c79190f0a6_2_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3c79190f0a6_2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25</a:t>
            </a:r>
            <a:endParaRPr/>
          </a:p>
        </p:txBody>
      </p:sp>
      <p:sp>
        <p:nvSpPr>
          <p:cNvPr id="272" name="Google Shape;272;g3c79190f0a6_2_1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c79190f0a6_2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c79190f0a6_2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26</a:t>
            </a:r>
            <a:endParaRPr/>
          </a:p>
        </p:txBody>
      </p:sp>
      <p:sp>
        <p:nvSpPr>
          <p:cNvPr id="280" name="Google Shape;280;g3c79190f0a6_2_2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c79190f0a6_2_2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c79190f0a6_2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27</a:t>
            </a:r>
            <a:endParaRPr/>
          </a:p>
        </p:txBody>
      </p:sp>
      <p:sp>
        <p:nvSpPr>
          <p:cNvPr id="288" name="Google Shape;288;g3c79190f0a6_2_2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c79190f0a6_2_2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3c79190f0a6_2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SLIDE 28</a:t>
            </a:r>
            <a:endParaRPr/>
          </a:p>
        </p:txBody>
      </p:sp>
      <p:sp>
        <p:nvSpPr>
          <p:cNvPr id="295" name="Google Shape;295;g3c79190f0a6_2_2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c79190f0a6_2_2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3c79190f0a6_2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29</a:t>
            </a:r>
            <a:endParaRPr/>
          </a:p>
        </p:txBody>
      </p:sp>
      <p:sp>
        <p:nvSpPr>
          <p:cNvPr id="302" name="Google Shape;302;g3c79190f0a6_2_2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79190f0a6_2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c79190f0a6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 – SECTION</a:t>
            </a:r>
            <a:endParaRPr/>
          </a:p>
        </p:txBody>
      </p:sp>
      <p:sp>
        <p:nvSpPr>
          <p:cNvPr id="100" name="Google Shape;100;g3c79190f0a6_2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c79190f0a6_2_2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3c79190f0a6_2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30</a:t>
            </a:r>
            <a:endParaRPr/>
          </a:p>
        </p:txBody>
      </p:sp>
      <p:sp>
        <p:nvSpPr>
          <p:cNvPr id="309" name="Google Shape;309;g3c79190f0a6_2_2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c79190f0a6_2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3c79190f0a6_2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c79190f0a6_2_2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c79190f0a6_2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31</a:t>
            </a:r>
            <a:endParaRPr/>
          </a:p>
        </p:txBody>
      </p:sp>
      <p:sp>
        <p:nvSpPr>
          <p:cNvPr id="327" name="Google Shape;327;g3c79190f0a6_2_2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c79190f0a6_2_2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3c79190f0a6_2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32</a:t>
            </a:r>
            <a:endParaRPr/>
          </a:p>
        </p:txBody>
      </p:sp>
      <p:sp>
        <p:nvSpPr>
          <p:cNvPr id="334" name="Google Shape;334;g3c79190f0a6_2_2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79190f0a6_2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c79190f0a6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 – ONTOLOGICAL AND EPISTEMOLOGICAL POSITION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Positivism / Post-Positivism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Ontology: There is a single, objective, measurable reality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Epistemology: Knowledge is obtained through observation, measurement, and verification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Axiology: Research should be value-free; the researcher is detached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Goal: Explanation, prediction, and generalization through deduction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Characteristics: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Deductive approach (theory → hypothesis → data → confirmation/rejection)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Large samples, statistical testing, reproducibility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Objectivity and falsifiability (Popper)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Quantitative research is firmly rooted in positivism and post-positivism. The ontological stance assumes 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reality that exists independently of our perception. Post-positivism softens this by acknowledging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our observations are always somewhat imperfect.</a:t>
            </a:r>
            <a:endParaRPr/>
          </a:p>
        </p:txBody>
      </p:sp>
      <p:sp>
        <p:nvSpPr>
          <p:cNvPr id="107" name="Google Shape;107;g3c79190f0a6_2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79190f0a6_2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c79190f0a6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 – PRIMARY VS SECONDARY DATA 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Data (Questionnaires): Post-positivist, latent constructs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Data (Statistical DB): Positivist, objective record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questionnaires we adopt post-positivism (measurement instruments are imperfect approximations).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secondary data we lean toward pure positivism (data = objective record of reality).</a:t>
            </a:r>
            <a:endParaRPr/>
          </a:p>
        </p:txBody>
      </p:sp>
      <p:sp>
        <p:nvSpPr>
          <p:cNvPr id="115" name="Google Shape;115;g3c79190f0a6_2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79190f0a6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c79190f0a6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 – PARADIGMS TABLE</a:t>
            </a:r>
            <a:endParaRPr/>
          </a:p>
        </p:txBody>
      </p:sp>
      <p:sp>
        <p:nvSpPr>
          <p:cNvPr id="123" name="Google Shape;123;g3c79190f0a6_2_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79190f0a6_2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3c79190f0a6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7</a:t>
            </a:r>
            <a:endParaRPr/>
          </a:p>
        </p:txBody>
      </p:sp>
      <p:sp>
        <p:nvSpPr>
          <p:cNvPr id="131" name="Google Shape;131;g3c79190f0a6_2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79190f0a6_2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c79190f0a6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8 – 4D FRAMEWORK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D1: Cross-sectional vs Time-series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D2: Relationship vs Model reduction vs Data reduction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D3: Data-driven vs Model-driven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D4: Classical vs Modern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Key: Model-driven = relationships (cause-effect); Data-driven = patterns (co-occurrence)</a:t>
            </a:r>
            <a:endParaRPr/>
          </a:p>
        </p:txBody>
      </p:sp>
      <p:sp>
        <p:nvSpPr>
          <p:cNvPr id="138" name="Google Shape;138;g3c79190f0a6_2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79190f0a6_2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c79190f0a6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9</a:t>
            </a:r>
            <a:endParaRPr/>
          </a:p>
        </p:txBody>
      </p:sp>
      <p:sp>
        <p:nvSpPr>
          <p:cNvPr id="146" name="Google Shape;146;g3c79190f0a6_2_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827584" y="562727"/>
            <a:ext cx="7196336" cy="1231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b="1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827584" y="1858871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rgbClr val="52ABD8"/>
              </a:buClr>
              <a:buSzPts val="3200"/>
              <a:buNone/>
              <a:defRPr b="1">
                <a:solidFill>
                  <a:srgbClr val="52ABD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EngiRank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55926"/>
            <a:ext cx="1424679" cy="876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kerle Sándor Nemzetközi Egyetem" id="60" name="Google Shape;6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5896" y="4390273"/>
            <a:ext cx="238125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>
  <p:cSld name="Cím és tartal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395537" y="951570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Garamond"/>
                <a:ea typeface="Garamond"/>
                <a:cs typeface="Garamond"/>
                <a:sym typeface="Garamon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5"/>
          <p:cNvSpPr/>
          <p:nvPr/>
        </p:nvSpPr>
        <p:spPr>
          <a:xfrm flipH="1">
            <a:off x="4139952" y="123478"/>
            <a:ext cx="792088" cy="504056"/>
          </a:xfrm>
          <a:prstGeom prst="rtTriangle">
            <a:avLst/>
          </a:prstGeom>
          <a:solidFill>
            <a:srgbClr val="183A63"/>
          </a:solidFill>
          <a:ln cap="flat" cmpd="sng" w="25400">
            <a:solidFill>
              <a:srgbClr val="183A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4860032" y="195486"/>
            <a:ext cx="4104456" cy="288032"/>
          </a:xfrm>
          <a:prstGeom prst="rect">
            <a:avLst/>
          </a:prstGeom>
          <a:solidFill>
            <a:srgbClr val="183A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ngiRank" id="65" name="Google Shape;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4659982"/>
            <a:ext cx="605588" cy="372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kerle Sándor Nemzetközi Egyetem" id="66" name="Google Shape;66;p15"/>
          <p:cNvPicPr preferRelativeResize="0"/>
          <p:nvPr/>
        </p:nvPicPr>
        <p:blipFill rotWithShape="1">
          <a:blip r:embed="rId4">
            <a:alphaModFix/>
          </a:blip>
          <a:srcRect b="0" l="0" r="71361" t="0"/>
          <a:stretch/>
        </p:blipFill>
        <p:spPr>
          <a:xfrm>
            <a:off x="8539959" y="4748348"/>
            <a:ext cx="605588" cy="3383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>
  <p:cSld name="Üre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3505200" y="464558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95537" y="368306"/>
            <a:ext cx="8280152" cy="4018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Garamond"/>
                <a:ea typeface="Garamond"/>
                <a:cs typeface="Garamond"/>
                <a:sym typeface="Garamon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EngiRank"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4659982"/>
            <a:ext cx="605588" cy="372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kerle Sándor Nemzetközi Egyetem" id="72" name="Google Shape;72;p16"/>
          <p:cNvPicPr preferRelativeResize="0"/>
          <p:nvPr/>
        </p:nvPicPr>
        <p:blipFill rotWithShape="1">
          <a:blip r:embed="rId4">
            <a:alphaModFix/>
          </a:blip>
          <a:srcRect b="0" l="0" r="71361" t="0"/>
          <a:stretch/>
        </p:blipFill>
        <p:spPr>
          <a:xfrm>
            <a:off x="755576" y="4691081"/>
            <a:ext cx="605588" cy="338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gyéni elrendezés">
  <p:cSld name="Egyéni elrendezé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7668344" y="4587974"/>
            <a:ext cx="79208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95537" y="368306"/>
            <a:ext cx="8280152" cy="4018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Garamond"/>
                <a:ea typeface="Garamond"/>
                <a:cs typeface="Garamond"/>
                <a:sym typeface="Garamon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7"/>
          <p:cNvSpPr/>
          <p:nvPr/>
        </p:nvSpPr>
        <p:spPr>
          <a:xfrm flipH="1" rot="10800000">
            <a:off x="2771800" y="4645794"/>
            <a:ext cx="4464496" cy="432048"/>
          </a:xfrm>
          <a:prstGeom prst="trapezoid">
            <a:avLst>
              <a:gd fmla="val 25000" name="adj"/>
            </a:avLst>
          </a:prstGeom>
          <a:solidFill>
            <a:srgbClr val="D0E2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ekerle Sándor Nemzetközi Egyetem" id="77" name="Google Shape;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896" y="4682874"/>
            <a:ext cx="238125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gyéni elrendezés">
  <p:cSld name="1_Egyéni elrendezé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7668344" y="4587974"/>
            <a:ext cx="79208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95537" y="368306"/>
            <a:ext cx="8280152" cy="4018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Garamond"/>
                <a:ea typeface="Garamond"/>
                <a:cs typeface="Garamond"/>
                <a:sym typeface="Garamon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ekerle Sándor Nemzetközi Egyetem" id="81" name="Google Shape;81;p18"/>
          <p:cNvPicPr preferRelativeResize="0"/>
          <p:nvPr/>
        </p:nvPicPr>
        <p:blipFill rotWithShape="1">
          <a:blip r:embed="rId3">
            <a:alphaModFix/>
          </a:blip>
          <a:srcRect b="0" l="0" r="71361" t="0"/>
          <a:stretch/>
        </p:blipFill>
        <p:spPr>
          <a:xfrm>
            <a:off x="8381790" y="4659982"/>
            <a:ext cx="763757" cy="42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  <a:defRPr b="0" i="0" sz="4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jasp-stats.org/" TargetMode="External"/><Relationship Id="rId4" Type="http://schemas.openxmlformats.org/officeDocument/2006/relationships/image" Target="../media/image12.png"/><Relationship Id="rId11" Type="http://schemas.openxmlformats.org/officeDocument/2006/relationships/hyperlink" Target="https://posit.co/download/rstudio-desktop/" TargetMode="External"/><Relationship Id="rId10" Type="http://schemas.openxmlformats.org/officeDocument/2006/relationships/image" Target="../media/image10.png"/><Relationship Id="rId9" Type="http://schemas.openxmlformats.org/officeDocument/2006/relationships/hyperlink" Target="https://posit.co/download/rstudio-desktop/" TargetMode="External"/><Relationship Id="rId5" Type="http://schemas.openxmlformats.org/officeDocument/2006/relationships/hyperlink" Target="https://jasp-stats.org/" TargetMode="External"/><Relationship Id="rId6" Type="http://schemas.openxmlformats.org/officeDocument/2006/relationships/hyperlink" Target="https://www.jamovi.org/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s://www.jamovi.org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ctrTitle"/>
          </p:nvPr>
        </p:nvSpPr>
        <p:spPr>
          <a:xfrm>
            <a:off x="827584" y="562727"/>
            <a:ext cx="7196336" cy="1231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</a:pPr>
            <a:r>
              <a:rPr lang="hu" sz="4000"/>
              <a:t>Research Seminar Series</a:t>
            </a:r>
            <a:br>
              <a:rPr lang="hu" sz="4000"/>
            </a:br>
            <a:r>
              <a:rPr lang="hu" sz="4000"/>
              <a:t>to Support Seminal Researches</a:t>
            </a:r>
            <a:endParaRPr/>
          </a:p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827584" y="1858871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2ABD8"/>
              </a:buClr>
              <a:buSzPts val="3200"/>
              <a:buNone/>
            </a:pPr>
            <a:r>
              <a:rPr b="1" lang="hu">
                <a:solidFill>
                  <a:srgbClr val="52ABD8"/>
                </a:solidFill>
                <a:latin typeface="Garamond"/>
                <a:ea typeface="Garamond"/>
                <a:cs typeface="Garamond"/>
                <a:sym typeface="Garamond"/>
              </a:rPr>
              <a:t>by Zsolt T. Kosztyán</a:t>
            </a:r>
            <a:endParaRPr/>
          </a:p>
        </p:txBody>
      </p:sp>
      <p:sp>
        <p:nvSpPr>
          <p:cNvPr id="89" name="Google Shape;89;p19"/>
          <p:cNvSpPr txBox="1"/>
          <p:nvPr/>
        </p:nvSpPr>
        <p:spPr>
          <a:xfrm>
            <a:off x="1514128" y="2504845"/>
            <a:ext cx="42820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Quantitative Research Methodology –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From Data to Evidence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D2: Analytical Purpose</a:t>
            </a:r>
            <a:endParaRPr/>
          </a:p>
        </p:txBody>
      </p:sp>
      <p:graphicFrame>
        <p:nvGraphicFramePr>
          <p:cNvPr id="157" name="Google Shape;157;p28"/>
          <p:cNvGraphicFramePr/>
          <p:nvPr/>
        </p:nvGraphicFramePr>
        <p:xfrm>
          <a:off x="53280" y="7974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1741375"/>
                <a:gridCol w="2529150"/>
                <a:gridCol w="2480425"/>
                <a:gridCol w="2339750"/>
              </a:tblGrid>
              <a:tr h="303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Purpose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Goal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Key Methods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Example RQ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9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Relationship</a:t>
                      </a:r>
                      <a:b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analysis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Identify / test associations or causal effects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Regression, ANOVA, Correlation, SEM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"Does leadership style affect innovation</a:t>
                      </a:r>
                      <a:b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performance?"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9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</a:t>
                      </a:r>
                      <a:b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reduction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Reduce many variables to fewer latent dimensions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PCA, Factor Analysis, CFA, ICA, NDA</a:t>
                      </a:r>
                      <a:endParaRPr sz="2000" u="none" cap="none" strike="noStrike">
                        <a:solidFill>
                          <a:srgbClr val="33333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"What underlying dimensions explain 30 survey items?"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9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</a:t>
                      </a:r>
                      <a:b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reduction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Group observations into meaningful clusters/segments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K-means, Hierarchical clustering, LCA, NDA</a:t>
                      </a:r>
                      <a:endParaRPr sz="2000" u="none" cap="none" strike="noStrike">
                        <a:solidFill>
                          <a:srgbClr val="33333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"What distinct customer segments exist in our market?"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58" name="Google Shape;158;p28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Hair et al. (2019); Tabachnick &amp; Fidell (2019)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95537" y="951570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A3560"/>
              </a:buClr>
              <a:buSzPts val="1800"/>
              <a:buNone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Data-driven (Exploratory)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–"/>
            </a:pPr>
            <a:r>
              <a:rPr lang="hu" sz="16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No prior model or hypothesis – we "let the data speak"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–"/>
            </a:pPr>
            <a:r>
              <a:rPr lang="hu" sz="16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Goal: Discover patterns, associations, latent structures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–"/>
            </a:pPr>
            <a:r>
              <a:rPr lang="hu" sz="16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Risk: Overfitting, spurious patterns ("p-hacking")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–"/>
            </a:pPr>
            <a:r>
              <a:rPr lang="hu" sz="16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Typical: nonparametric regression, NDA, cluster analysis, association rules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1A3560"/>
              </a:buClr>
              <a:buSzPts val="1800"/>
              <a:buNone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Model-driven (Confirmatory)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–"/>
            </a:pPr>
            <a:r>
              <a:rPr lang="hu" sz="16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Start from theory → build a formal model → test against data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–"/>
            </a:pPr>
            <a:r>
              <a:rPr lang="hu" sz="16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Goal: Confirm/reject hypothesized causal relationships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–"/>
            </a:pPr>
            <a:r>
              <a:rPr lang="hu" sz="16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Risk: Model misspecification, confirmation bias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–"/>
            </a:pPr>
            <a:r>
              <a:rPr lang="hu" sz="16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Typical: SEM, CFA, hypothesis-driven regression, ARIMA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2B5797"/>
              </a:buClr>
              <a:buSzPts val="1600"/>
              <a:buNone/>
            </a:pPr>
            <a:r>
              <a:rPr b="1" i="1" lang="hu" sz="1600">
                <a:solidFill>
                  <a:srgbClr val="2B5797"/>
                </a:solidFill>
                <a:latin typeface="Garamond"/>
                <a:ea typeface="Garamond"/>
                <a:cs typeface="Garamond"/>
                <a:sym typeface="Garamond"/>
              </a:rPr>
              <a:t>Model-driven → seeks relationships (cause-effect); </a:t>
            </a:r>
            <a:endParaRPr b="1" i="1" sz="1600">
              <a:solidFill>
                <a:srgbClr val="2B5797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2B5797"/>
              </a:buClr>
              <a:buSzPts val="1600"/>
              <a:buNone/>
            </a:pPr>
            <a:r>
              <a:rPr b="1" i="1" lang="hu" sz="1600">
                <a:solidFill>
                  <a:srgbClr val="2B5797"/>
                </a:solidFill>
                <a:latin typeface="Garamond"/>
                <a:ea typeface="Garamond"/>
                <a:cs typeface="Garamond"/>
                <a:sym typeface="Garamond"/>
              </a:rPr>
              <a:t>Data-driven → seeks patterns (co-occurrence)</a:t>
            </a:r>
            <a:endParaRPr/>
          </a:p>
        </p:txBody>
      </p:sp>
      <p:sp>
        <p:nvSpPr>
          <p:cNvPr id="165" name="Google Shape;165;p29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D3: Data-driven vs. Model-driven</a:t>
            </a:r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Hair et al. (2019); Hastie et al. (2009); Breiman (2001)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D4: Classical vs. Modern Methods</a:t>
            </a:r>
            <a:endParaRPr/>
          </a:p>
        </p:txBody>
      </p:sp>
      <p:graphicFrame>
        <p:nvGraphicFramePr>
          <p:cNvPr id="173" name="Google Shape;173;p30"/>
          <p:cNvGraphicFramePr/>
          <p:nvPr/>
        </p:nvGraphicFramePr>
        <p:xfrm>
          <a:off x="115844" y="8276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1712350"/>
                <a:gridCol w="3983800"/>
                <a:gridCol w="3296525"/>
              </a:tblGrid>
              <a:tr h="30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Aspect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Era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Pre-2000 mainstream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Post-2000 / ML era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Assumptions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Strong distributional assumptions (normality, linearity, independence)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Fewer assumptions,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flexible, nonlinear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Interpretability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High – clear coefficients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and p-values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Variable – from moderate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(SEM) to low (deep learning)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Examples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OLS regression, ANOVA,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PCA, K-means, ARIMA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SEM, PLS-SEM, LCA, association rules, LSTM, random forests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Typical use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Smaller samples,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theory testing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Big data, complex models,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pattern discovery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74" name="Google Shape;174;p30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James et al. (2021); Hastie, Tibshirani &amp; Friedman (2009)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ctrTitle"/>
          </p:nvPr>
        </p:nvSpPr>
        <p:spPr>
          <a:xfrm>
            <a:off x="827584" y="562727"/>
            <a:ext cx="7196336" cy="1231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b="1" lang="hu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Cross-sectional Methods</a:t>
            </a:r>
            <a:endParaRPr/>
          </a:p>
        </p:txBody>
      </p:sp>
      <p:sp>
        <p:nvSpPr>
          <p:cNvPr id="181" name="Google Shape;181;p31"/>
          <p:cNvSpPr txBox="1"/>
          <p:nvPr>
            <p:ph idx="1" type="subTitle"/>
          </p:nvPr>
        </p:nvSpPr>
        <p:spPr>
          <a:xfrm>
            <a:off x="827584" y="1858871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2ABD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Cross-sectional – Relationship Analysis</a:t>
            </a:r>
            <a:endParaRPr/>
          </a:p>
        </p:txBody>
      </p:sp>
      <p:graphicFrame>
        <p:nvGraphicFramePr>
          <p:cNvPr id="188" name="Google Shape;188;p32"/>
          <p:cNvGraphicFramePr/>
          <p:nvPr/>
        </p:nvGraphicFramePr>
        <p:xfrm>
          <a:off x="109144" y="8368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2200000"/>
                <a:gridCol w="1573925"/>
                <a:gridCol w="1080125"/>
                <a:gridCol w="3945950"/>
              </a:tblGrid>
              <a:tr h="431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Method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D3: Logic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D4: Era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Example Research Question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Stepwise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Regression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"Which of 20 potential factors best predict customer satisfaction?"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Association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Rule Mining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"What product combinations are frequently purchased together in retail transactions?"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Multiple Linear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Regression /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ANOVA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"Does training duration significantly improve performance, controlling for experience?"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Structural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Equation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Modeling (SEM)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"Does organizational culture mediate the effect of leadership style on innovation output?"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89" name="Google Shape;189;p32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Hair et al. (2019); Agrawal &amp; Srikant (1994); Kline (2016)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95537" y="843558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Multiple Linear Regression / ANOVA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Continuous (regression) or categorical (ANOVA) independent variables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Assumptions: normality of residuals, homoscedasticity, no multicollinearity (VIF &lt; 5)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Sample: n ≥ 50 + 8×k (Tabachnick &amp; Fidell rule), where k = number of predictors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Structural Equation Modeling (SEM)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Requires a priori theoretical model with measurement + structural components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Sample: n ≥ 200 (Kline, 2016); 5–10 observations per estimated parameter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Fit indices: CFI &gt; 0.95, RMSEA &lt; 0.06, SRMR &lt; 0.08 (Hu &amp; Bentler, 1999)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Association Rule Mining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Requires transactional / binary data; large sample preferred (n &gt; 1,000)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Key metrics: support, confidence, lift; no distributional assumptions</a:t>
            </a:r>
            <a:endParaRPr/>
          </a:p>
        </p:txBody>
      </p:sp>
      <p:sp>
        <p:nvSpPr>
          <p:cNvPr id="196" name="Google Shape;196;p33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hu" sz="2400"/>
              <a:t>Application Conditions: Relationship Analysis (Cross)</a:t>
            </a:r>
            <a:endParaRPr/>
          </a:p>
        </p:txBody>
      </p:sp>
      <p:sp>
        <p:nvSpPr>
          <p:cNvPr id="197" name="Google Shape;197;p33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Tabachnick &amp; Fidell (2019); Kline (2016); Hu &amp; Bentler (1999)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Cross-sectional – Model Reduction</a:t>
            </a:r>
            <a:endParaRPr/>
          </a:p>
        </p:txBody>
      </p:sp>
      <p:graphicFrame>
        <p:nvGraphicFramePr>
          <p:cNvPr id="204" name="Google Shape;204;p34"/>
          <p:cNvGraphicFramePr/>
          <p:nvPr/>
        </p:nvGraphicFramePr>
        <p:xfrm>
          <a:off x="118416" y="6995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2045725"/>
                <a:gridCol w="1368150"/>
                <a:gridCol w="1224125"/>
                <a:gridCol w="4161975"/>
              </a:tblGrid>
              <a:tr h="231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Method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D3: Logic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D4: Era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Example Research Question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Principal Component Analysis (PCA)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"What are the main dimensions underlying 30 customer satisfaction survey items?"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Independent Component Analysis (ICA)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"Can we extract independent latent signals from mixed biomedical measurements?"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Confirmatory Factor Analysis (CFA)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"Does the hypothesized 3-factor structure of organizational commitment fit the data?"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PLS-SEM (Formative constructs)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"Does the proposed measurement model of digital readiness hold across industries?"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05" name="Google Shape;205;p34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Hair et al. (2019); Hyvärinen &amp; Oja (2000); Kline (2016)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323528" y="980374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Principal Component Analysis (PCA) / Exploratory Factor Analysis (EFA)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KMO &gt; 0.6, Bartlett's test significant (p &lt; 0.05)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Sample: n ≥ 5–10 per variable; minimum n = 100–300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Rotation: varimax (orthogonal) or promax (oblique)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Confirmatory Factor Analysis (CFA)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Requires a priori factor structure based on theory or prior EFA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Same fit indices as SEM (CFI, RMSEA, SRMR)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Convergent validity: AVE &gt; 0.5; Discriminant validity: Fornell-Larcker criterion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ICA / PLS-SEM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ICA: assumes non-Gaussian sources; suitable for signal separation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PLS-SEM: no distributional assumptions; works with small samples (n ≥ 30)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PLS-SEM: suited for formative + reflective constructs, prediction focus</a:t>
            </a:r>
            <a:endParaRPr/>
          </a:p>
        </p:txBody>
      </p:sp>
      <p:sp>
        <p:nvSpPr>
          <p:cNvPr id="212" name="Google Shape;212;p35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hu" sz="2400"/>
              <a:t>Application Conditions: Model Reduction (Cross)</a:t>
            </a:r>
            <a:endParaRPr/>
          </a:p>
        </p:txBody>
      </p:sp>
      <p:sp>
        <p:nvSpPr>
          <p:cNvPr id="213" name="Google Shape;213;p35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Hair et al. (2019); Hyvärinen &amp; Oja (2000); Fornell &amp; Larcker (1981)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Cross-sectional – Data Reduction</a:t>
            </a:r>
            <a:endParaRPr/>
          </a:p>
        </p:txBody>
      </p:sp>
      <p:graphicFrame>
        <p:nvGraphicFramePr>
          <p:cNvPr id="220" name="Google Shape;220;p36"/>
          <p:cNvGraphicFramePr/>
          <p:nvPr/>
        </p:nvGraphicFramePr>
        <p:xfrm>
          <a:off x="179512" y="8928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1685700"/>
                <a:gridCol w="1584175"/>
                <a:gridCol w="1368150"/>
                <a:gridCol w="4161975"/>
              </a:tblGrid>
              <a:tr h="42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Method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D3: Logic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D4: Era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Example Research Question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K-means /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Hierarchical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Clustering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"What distinct customer segments exist based on purchasing behavior?"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Latent Class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Analysis (LCA)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"What latent subgroups of risk-taking behavior exist among adolescents?"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Discriminant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Analysis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"Can we correctly classify firms into high/low performance based on financial ratios?"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Finite Mixture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 the theoretically expected consumer segments emerge from the data?"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21" name="Google Shape;221;p36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Kaufman &amp; Rousseeuw (2005); Collins &amp; Lanza (2010); McLachlan &amp; Peel (2000)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468312" y="908366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K-means / Hierarchical Clustering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Continuous variables preferred; standardize variables (z-scores) before clustering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K-means: specify k a priori → elbow method, silhouette analysis to find optimal k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No distributional assumptions; sensitive to outliers (consider k-medoids)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Latent Class Analysis (LCA)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Categorical/binary indicator variables; model-based → BIC/AIC for model selection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Sample: n ≥ 300–500 depending on number of classes and indicators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Provides class membership probabilities (soft clustering)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Discriminant Analysis / Finite Mixture Models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DA: requires known group membership → multivariate normality, equal covariances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FMM: combines model-driven theory with probabilistic class assignment</a:t>
            </a:r>
            <a:endParaRPr/>
          </a:p>
        </p:txBody>
      </p:sp>
      <p:sp>
        <p:nvSpPr>
          <p:cNvPr id="228" name="Google Shape;228;p37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hu" sz="2800"/>
              <a:t>Application Conditions: Data Reduction (Cross)</a:t>
            </a:r>
            <a:endParaRPr/>
          </a:p>
        </p:txBody>
      </p:sp>
      <p:sp>
        <p:nvSpPr>
          <p:cNvPr id="229" name="Google Shape;229;p37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Kaufman &amp; Rousseeuw (2005); Collins &amp; Lanza (2010); McLachlan &amp; Peel (2000)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95537" y="951570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hu" sz="2000">
                <a:latin typeface="Garamond"/>
                <a:ea typeface="Garamond"/>
                <a:cs typeface="Garamond"/>
                <a:sym typeface="Garamond"/>
              </a:rPr>
              <a:t>Epistemological and Ontological Foundations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hu" sz="2000">
                <a:latin typeface="Garamond"/>
                <a:ea typeface="Garamond"/>
                <a:cs typeface="Garamond"/>
                <a:sym typeface="Garamond"/>
              </a:rPr>
              <a:t>The Four Dimensions of Quantitative Methods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hu" sz="2000">
                <a:latin typeface="Garamond"/>
                <a:ea typeface="Garamond"/>
                <a:cs typeface="Garamond"/>
                <a:sym typeface="Garamond"/>
              </a:rPr>
              <a:t>Cross-sectional Methods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hu" sz="2000">
                <a:latin typeface="Garamond"/>
                <a:ea typeface="Garamond"/>
                <a:cs typeface="Garamond"/>
                <a:sym typeface="Garamond"/>
              </a:rPr>
              <a:t>Time-series Methods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hu" sz="2000">
                <a:latin typeface="Garamond"/>
                <a:ea typeface="Garamond"/>
                <a:cs typeface="Garamond"/>
                <a:sym typeface="Garamond"/>
              </a:rPr>
              <a:t>Comprehensive Method Map &amp; Application Conditions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hu" sz="2000">
                <a:latin typeface="Garamond"/>
                <a:ea typeface="Garamond"/>
                <a:cs typeface="Garamond"/>
                <a:sym typeface="Garamond"/>
              </a:rPr>
              <a:t>Key Takeaways and References</a:t>
            </a:r>
            <a:endParaRPr/>
          </a:p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b="1" lang="hu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type="ctrTitle"/>
          </p:nvPr>
        </p:nvSpPr>
        <p:spPr>
          <a:xfrm>
            <a:off x="827584" y="562727"/>
            <a:ext cx="7196336" cy="1231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b="1" lang="hu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Time-series Methods</a:t>
            </a:r>
            <a:endParaRPr/>
          </a:p>
        </p:txBody>
      </p:sp>
      <p:sp>
        <p:nvSpPr>
          <p:cNvPr id="236" name="Google Shape;236;p38"/>
          <p:cNvSpPr txBox="1"/>
          <p:nvPr>
            <p:ph idx="1" type="subTitle"/>
          </p:nvPr>
        </p:nvSpPr>
        <p:spPr>
          <a:xfrm>
            <a:off x="827584" y="1858871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2ABD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Time-series – Relationship Analysis</a:t>
            </a:r>
            <a:endParaRPr/>
          </a:p>
        </p:txBody>
      </p:sp>
      <p:graphicFrame>
        <p:nvGraphicFramePr>
          <p:cNvPr id="243" name="Google Shape;243;p39"/>
          <p:cNvGraphicFramePr/>
          <p:nvPr/>
        </p:nvGraphicFramePr>
        <p:xfrm>
          <a:off x="35496" y="9030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1944225"/>
                <a:gridCol w="1584175"/>
                <a:gridCol w="1368150"/>
                <a:gridCol w="4184850"/>
              </a:tblGrid>
              <a:tr h="303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Method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D3: Logic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D4: Era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Example Research Question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Granger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Causality Test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"Does advertising expenditure Granger-cause sales revenue over time?"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LSTM / Deep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Learning for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Time Series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"Can we predict stock price movements from historical patterns without a priori model?"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Time Series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Regression /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ARIMA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"How does GDP growth rate affect unemployment over time (Okun's Law)?"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Dynamic SEM /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Cross-lagged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Panel Model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"Does job satisfaction at t1 predict organizational commitment at t2 and vice versa?"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44" name="Google Shape;244;p39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Granger (1969); Box et al. (2015); Hamaker et al. (2015); Hochreiter &amp; Schmidhuber (1997)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395537" y="843558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Time Series Regression / ARIMA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Stationarity required → unit root tests (ADF, KPSS); differencing if needed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ARIMA(p,d,q): identify order via ACF/PACF plots or information criteria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Sufficient time points: T ≥ 50 recommended (Box-Jenkins method)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Granger Causality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Stationarity required; lag selection via BIC/AIC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Tests temporal precedence, NOT true causality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Dynamic SEM / Cross-lagged Panel Model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Minimum 3 time points; n ≥ 200 per wave for stable estimates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Accounts for autoregressive and cross-lagged effects simultaneously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LSTM / Deep Learning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Large datasets (thousands of observations); no distributional assumptions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Requires careful hyperparameter tuning; risk of overfitting</a:t>
            </a:r>
            <a:endParaRPr/>
          </a:p>
        </p:txBody>
      </p:sp>
      <p:sp>
        <p:nvSpPr>
          <p:cNvPr id="251" name="Google Shape;251;p40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hu" sz="2400"/>
              <a:t>Application Conditions: Relationship Analysis (Time)</a:t>
            </a:r>
            <a:endParaRPr/>
          </a:p>
        </p:txBody>
      </p:sp>
      <p:sp>
        <p:nvSpPr>
          <p:cNvPr id="252" name="Google Shape;252;p40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Box et al. (2015); Hamaker et al. (2015); Goodfellow et al. (2016)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Time-series – Model Reduction</a:t>
            </a:r>
            <a:endParaRPr/>
          </a:p>
        </p:txBody>
      </p:sp>
      <p:graphicFrame>
        <p:nvGraphicFramePr>
          <p:cNvPr id="259" name="Google Shape;259;p41"/>
          <p:cNvGraphicFramePr/>
          <p:nvPr/>
        </p:nvGraphicFramePr>
        <p:xfrm>
          <a:off x="35496" y="6995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2085725"/>
                <a:gridCol w="1739550"/>
                <a:gridCol w="1394900"/>
                <a:gridCol w="3751850"/>
              </a:tblGrid>
              <a:tr h="334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Method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D3: Logic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D4: Era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Example Research Question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Dynamic Factor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Analysis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(exploratory)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"What common latent trends drive multiple economic indicators over time?"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Temporal ICA /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Functional PCA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"Can we decompose fMRI time series into independent temporal components?"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Confirmatory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Dynamic Factor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Analysis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"Does the proposed two-factor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 of mood dynamics fit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daily diary data?"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Latent Growth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Curve Modeling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(LGCM)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"Does a quadratic growth model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describe reading skill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development in children?"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60" name="Google Shape;260;p41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Molenaar (1985); McArdle &amp; Epstein (1987); Ramsay &amp; Silverman (2005)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idx="1" type="body"/>
          </p:nvPr>
        </p:nvSpPr>
        <p:spPr>
          <a:xfrm>
            <a:off x="242244" y="766904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Dynamic Factor Analysis (DFA)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Multiple time series observed simultaneously; T ≥ 50–100 per series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Explores common latent factors driving observed temporal patterns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Latent Growth Curve Modeling (LGCM)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Minimum 3 time points (4+ for nonlinear growth); n ≥ 200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Assumes specific growth trajectory (linear, quadratic, etc.)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Can incorporate time-varying and time-invariant covariates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Temporal ICA / Functional PCA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High-dimensional time series data (e.g., neuroimaging, sensor data)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FPCA: treats observations as functions; smoothing required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ICA: assumes statistical independence of sources</a:t>
            </a:r>
            <a:endParaRPr/>
          </a:p>
        </p:txBody>
      </p:sp>
      <p:sp>
        <p:nvSpPr>
          <p:cNvPr id="267" name="Google Shape;267;p42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lang="hu" sz="2400"/>
              <a:t>Application Conditions: Model Reduction (Time)</a:t>
            </a:r>
            <a:endParaRPr/>
          </a:p>
        </p:txBody>
      </p:sp>
      <p:sp>
        <p:nvSpPr>
          <p:cNvPr id="268" name="Google Shape;268;p42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Molenaar (1985); McArdle &amp; Epstein (1987); Ramsay &amp; Silverman (2005)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Time-series – Data Reduction</a:t>
            </a:r>
            <a:endParaRPr/>
          </a:p>
        </p:txBody>
      </p:sp>
      <p:graphicFrame>
        <p:nvGraphicFramePr>
          <p:cNvPr id="275" name="Google Shape;275;p43"/>
          <p:cNvGraphicFramePr/>
          <p:nvPr/>
        </p:nvGraphicFramePr>
        <p:xfrm>
          <a:off x="150000" y="6275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1757700"/>
                <a:gridCol w="1584175"/>
                <a:gridCol w="1512175"/>
                <a:gridCol w="3945950"/>
              </a:tblGrid>
              <a:tr h="303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Method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D3: Logic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D4: Era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Example Research Question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Time Series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Clustering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(DTW)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"What patterns of GDP development exist among EU countries over 20 years?"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Hidden Markov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Models (HMM)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"What latent states underlie customer engagement sequences over time?"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Sequence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Analysis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(Optimal Match.)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"Can we classify career trajectories into theoretically expected types?"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Latent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Transition</a:t>
                      </a:r>
                      <a:b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Analysis (LTA)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 individuals transition between hypothesized health behavior classes over time?"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76" name="Google Shape;276;p43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Berndt &amp; Clifford (1994); Rabiner (1989); Abbott &amp; Tsay (2000); Collins &amp; Lanza (2010)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idx="1" type="body"/>
          </p:nvPr>
        </p:nvSpPr>
        <p:spPr>
          <a:xfrm>
            <a:off x="395537" y="980374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Time Series Clustering (DTW-based)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Dynamic Time Warping handles different-length or phase-shifted series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Requires distance matrix computation → O(n²T²) complexity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Use with hierarchical or partitional clustering on the distance matrix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Hidden Markov Models (HMM)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Sequential/temporal data with discrete or continuous observations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Number of hidden states selected via BIC/cross-validation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Assumes Markov property (memoryless transitions)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ct val="100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Latent Transition Analysis (LTA)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Extension of LCA to multiple time points; categorical indicators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Estimates transition probabilities between latent classes over time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Sample: n ≥ 300–500; minimum 2 time points (3+ preferred)</a:t>
            </a:r>
            <a:endParaRPr/>
          </a:p>
        </p:txBody>
      </p:sp>
      <p:sp>
        <p:nvSpPr>
          <p:cNvPr id="283" name="Google Shape;283;p44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Application Conditions: Data Reduction (Time)</a:t>
            </a:r>
            <a:endParaRPr/>
          </a:p>
        </p:txBody>
      </p:sp>
      <p:sp>
        <p:nvSpPr>
          <p:cNvPr id="284" name="Google Shape;284;p44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Berndt &amp; Clifford (1994); Rabiner (1989); Collins &amp; Lanza (2010)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ctrTitle"/>
          </p:nvPr>
        </p:nvSpPr>
        <p:spPr>
          <a:xfrm>
            <a:off x="827584" y="562727"/>
            <a:ext cx="7196336" cy="1231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b="1" lang="hu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Comprehensive Method 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b="1" lang="hu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&amp; Application Conditions</a:t>
            </a:r>
            <a:endParaRPr/>
          </a:p>
        </p:txBody>
      </p:sp>
      <p:sp>
        <p:nvSpPr>
          <p:cNvPr id="291" name="Google Shape;291;p45"/>
          <p:cNvSpPr txBox="1"/>
          <p:nvPr>
            <p:ph idx="1" type="subTitle"/>
          </p:nvPr>
        </p:nvSpPr>
        <p:spPr>
          <a:xfrm>
            <a:off x="827584" y="1858871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2ABD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Garamond"/>
              <a:buNone/>
            </a:pPr>
            <a:r>
              <a:rPr lang="hu" sz="2600"/>
              <a:t>Method Map: Cross-sectional (D1 = Cross)</a:t>
            </a:r>
            <a:endParaRPr/>
          </a:p>
        </p:txBody>
      </p:sp>
      <p:graphicFrame>
        <p:nvGraphicFramePr>
          <p:cNvPr id="298" name="Google Shape;298;p46"/>
          <p:cNvGraphicFramePr/>
          <p:nvPr/>
        </p:nvGraphicFramePr>
        <p:xfrm>
          <a:off x="150000" y="900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2200000"/>
                <a:gridCol w="2200000"/>
                <a:gridCol w="2200000"/>
                <a:gridCol w="2200000"/>
              </a:tblGrid>
              <a:tr h="51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D2: Purpose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D3: Logic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D4: 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D4: Modern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Relationship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Stepwise Regression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Association Rule Mining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Relationship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OLS Regression / ANOVA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SEM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 reduction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PCA / EFA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ICA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 reduction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CFA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PLS-SEM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 reduction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K-means / Hier. Clust.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LCA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 reduction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Discriminant Analysis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Finite Mixture Models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Garamond"/>
              <a:buNone/>
            </a:pPr>
            <a:r>
              <a:rPr lang="hu" sz="2600"/>
              <a:t>Method Map: Time-series (D1 = Time)</a:t>
            </a:r>
            <a:endParaRPr/>
          </a:p>
        </p:txBody>
      </p:sp>
      <p:graphicFrame>
        <p:nvGraphicFramePr>
          <p:cNvPr id="305" name="Google Shape;305;p47"/>
          <p:cNvGraphicFramePr/>
          <p:nvPr/>
        </p:nvGraphicFramePr>
        <p:xfrm>
          <a:off x="150000" y="900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2200000"/>
                <a:gridCol w="2200000"/>
                <a:gridCol w="2200000"/>
                <a:gridCol w="2200000"/>
              </a:tblGrid>
              <a:tr h="51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D2: Purpose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D3: Logic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D4: Classical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D4: Modern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Relationship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Granger Causality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LSTM / Deep Learning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Relationship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ARIMA / TS Regression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Dynamic SEM / CLPM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 reduction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Dynamic Factor Analysis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Temporal ICA / FPCA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 reduction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Confirm. Dynamic FA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LGCM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 reduction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TS Clustering (DTW)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HMM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6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 reduction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Model-driven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Sequence Analysis (OM)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6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LTA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ctrTitle"/>
          </p:nvPr>
        </p:nvSpPr>
        <p:spPr>
          <a:xfrm>
            <a:off x="827584" y="562727"/>
            <a:ext cx="7196336" cy="1231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b="1" lang="hu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Epistemological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b="1" lang="hu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Ontological Foundations</a:t>
            </a:r>
            <a:endParaRPr/>
          </a:p>
        </p:txBody>
      </p:sp>
      <p:sp>
        <p:nvSpPr>
          <p:cNvPr id="103" name="Google Shape;103;p21"/>
          <p:cNvSpPr txBox="1"/>
          <p:nvPr>
            <p:ph idx="1" type="subTitle"/>
          </p:nvPr>
        </p:nvSpPr>
        <p:spPr>
          <a:xfrm>
            <a:off x="827584" y="1858871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2ABD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>
            <p:ph idx="1" type="body"/>
          </p:nvPr>
        </p:nvSpPr>
        <p:spPr>
          <a:xfrm>
            <a:off x="395537" y="951570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1.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Quantitative methods are rooted in positivism/post-positivism – objective measurement, hypothesis testing, generalizability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2.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The four dimensions (temporal design, analytical purpose, research logic, era) provide a systematic framework for method selection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3.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Model-driven research tests existing theories (relationships); data-driven research discovers new patterns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4.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Classical methods assume more, explain more; modern methods assume less, predict more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5.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Always justify your method choice along all four dimensions in your paper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6.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Check application conditions BEFORE collecting data – sample size, distributional assumptions, measurement level</a:t>
            </a:r>
            <a:endParaRPr/>
          </a:p>
        </p:txBody>
      </p:sp>
      <p:sp>
        <p:nvSpPr>
          <p:cNvPr id="312" name="Google Shape;312;p48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Key Takeaways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hu"/>
              <a:t>Free Tools and Applications</a:t>
            </a:r>
            <a:endParaRPr/>
          </a:p>
        </p:txBody>
      </p:sp>
      <p:pic>
        <p:nvPicPr>
          <p:cNvPr id="318" name="Google Shape;318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771551"/>
            <a:ext cx="3560507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9"/>
          <p:cNvSpPr txBox="1"/>
          <p:nvPr/>
        </p:nvSpPr>
        <p:spPr>
          <a:xfrm>
            <a:off x="782903" y="2787775"/>
            <a:ext cx="22097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https://jasp-stats.org</a:t>
            </a:r>
            <a:r>
              <a:rPr lang="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20" name="Google Shape;320;p4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67944" y="699542"/>
            <a:ext cx="3439919" cy="208823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9"/>
          <p:cNvSpPr txBox="1"/>
          <p:nvPr/>
        </p:nvSpPr>
        <p:spPr>
          <a:xfrm>
            <a:off x="4572000" y="2749619"/>
            <a:ext cx="24933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https://www.jamovi.org</a:t>
            </a:r>
            <a:r>
              <a:rPr lang="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22" name="Google Shape;322;p49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89191" y="3363838"/>
            <a:ext cx="2918672" cy="161739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9"/>
          <p:cNvSpPr txBox="1"/>
          <p:nvPr/>
        </p:nvSpPr>
        <p:spPr>
          <a:xfrm>
            <a:off x="323528" y="3363838"/>
            <a:ext cx="43828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https://posit.co/download/rstudio-desktop/</a:t>
            </a:r>
            <a:r>
              <a:rPr lang="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/>
          <p:nvPr>
            <p:ph idx="1" type="body"/>
          </p:nvPr>
        </p:nvSpPr>
        <p:spPr>
          <a:xfrm>
            <a:off x="395537" y="951570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Abbott, A. &amp; Tsay, A. (2000). Sequence analysis. Sociological Methods &amp; Research, 29(1), 3–33.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Agrawal, R. &amp; Srikant, R. (1994). Fast algorithms for mining association rules. VLDB, 487–499.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Box, G.E.P. et al. (2015). Time Series Analysis (5th ed.). Wiley.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Breiman, L. (2001). Statistical modeling: The two cultures. Statistical Science, 16(3), 199–231.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Bryman, A. (2016). Social Research Methods (5th ed.). Oxford University Press.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Collins, L.M. &amp; Lanza, S.T. (2010). Latent Class and Latent Transition Analysis. Wiley.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Creswell, J.W. (2014). Research Design (4th ed.). SAGE.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Fornell, C. &amp; Larcker, D.F. (1981). Evaluating SEM. J. of Marketing Research, 18(1), 39–50.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Granger, C.W.J. (1969). Investigating causal relations. Econometrica, 37, 424–438.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Hair, J.F. et al. (2019). Multivariate Data Analysis (8th ed.). Cengage.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Hastie, T., Tibshirani, R. &amp; Friedman, J. (2009). Elements of Statistical Learning. Springer.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Hu, L. &amp; Bentler, P.M. (1999). Cutoff criteria for fit indexes. SEM, 6(1), 1–55.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James, G. et al. (2021). Intro to Statistical Learning (2nd ed.). Springer.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Kaufman, L. &amp; Rousseeuw, P.J. (2005). Finding Groups in Data. Wiley.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Kline, R.B. (2016). Principles and Practice of SEM (4th ed.). Guilford.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McLachlan, G. &amp; Peel, D. (2000). Finite Mixture Models. Wiley.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Saunders, M. et al. (2019). Research Methods for Business Students (8th ed.). Pearson.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Tabachnick, B.G. &amp; Fidell, L.S. (2019). Using Multivariate Statistics (7th ed.). Pearson.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hu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Wooldridge, J.M. (2020). Introductory Econometrics (7th ed.). Cengage.</a:t>
            </a:r>
            <a:endParaRPr/>
          </a:p>
        </p:txBody>
      </p:sp>
      <p:sp>
        <p:nvSpPr>
          <p:cNvPr id="330" name="Google Shape;330;p50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References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/>
          <p:nvPr>
            <p:ph type="ctrTitle"/>
          </p:nvPr>
        </p:nvSpPr>
        <p:spPr>
          <a:xfrm>
            <a:off x="827584" y="562727"/>
            <a:ext cx="7196336" cy="1231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hu"/>
              <a:t>Thank you for your attention! </a:t>
            </a:r>
            <a:endParaRPr/>
          </a:p>
        </p:txBody>
      </p:sp>
      <p:sp>
        <p:nvSpPr>
          <p:cNvPr id="337" name="Google Shape;337;p51"/>
          <p:cNvSpPr txBox="1"/>
          <p:nvPr>
            <p:ph idx="1" type="subTitle"/>
          </p:nvPr>
        </p:nvSpPr>
        <p:spPr>
          <a:xfrm>
            <a:off x="827584" y="1858871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52ABD8"/>
              </a:buClr>
              <a:buSzPts val="3200"/>
              <a:buNone/>
            </a:pPr>
            <a:r>
              <a:rPr lang="hu"/>
              <a:t>Contacts: zsolt.kosztyan@iask.hu, kosztyan.zsolt@gtk.uni-pannon.hu</a:t>
            </a:r>
            <a:endParaRPr/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rgbClr val="52ABD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95537" y="951570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A3560"/>
              </a:buClr>
              <a:buSzPts val="2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Positivism / Post-Positivism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Ontology: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There is a single, objective, measurable reality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Epistemology: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Knowledge is obtained through observation, measurement, and verification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Axiology: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Research should be value-free; the researcher is detached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Goal: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Explanation, prediction, and generalization through deduction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ts val="2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Key Characteristics: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Deductive approach (theory → hypothesis → data → confirmation/rejection)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Large samples, statistical testing, reproducibility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Objectivity and falsifiability</a:t>
            </a:r>
            <a:endParaRPr/>
          </a:p>
        </p:txBody>
      </p:sp>
      <p:sp>
        <p:nvSpPr>
          <p:cNvPr id="110" name="Google Shape;110;p22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Ontological and Epistemological Position</a:t>
            </a:r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Creswell (2014); Saunders, Lewis &amp; Thornhill (2019); Bryman (2016)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216025" y="699542"/>
            <a:ext cx="8748463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A3560"/>
              </a:buClr>
              <a:buSzPts val="2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Primary Data (e.g., Questionnaires / Surveys)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Philosophical stance: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Post-positivist or critical realism – we design instruments to measure latent constructs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Assumption: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Respondents' answers reflect an objective underlying reality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Validation: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Reliability (Cronbach's α), construct validity, content validity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Example RQ: "Does perceived organizational support affect employee turnover intention?"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A3560"/>
              </a:buClr>
              <a:buSzPts val="2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Secondary Data (e.g., Statistical Databases, Financial Reports)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Philosophical stance: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Positivist – data exists independently; we observe and analyze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Assumption: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The data faithfully represents objective phenomena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Validation: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Data quality, completeness, source credibility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</a:pP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Example RQ: "How does R&amp;D expenditure affect GDP growth across OECD countries?"</a:t>
            </a:r>
            <a:endParaRPr/>
          </a:p>
        </p:txBody>
      </p:sp>
      <p:sp>
        <p:nvSpPr>
          <p:cNvPr id="118" name="Google Shape;118;p23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Primary vs Secondary Data Sources</a:t>
            </a:r>
            <a:endParaRPr/>
          </a:p>
        </p:txBody>
      </p:sp>
      <p:sp>
        <p:nvSpPr>
          <p:cNvPr id="119" name="Google Shape;119;p23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Saunders et al. (2019); Hair et al. (2019)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Paradigms in Quantitative Research</a:t>
            </a:r>
            <a:endParaRPr/>
          </a:p>
        </p:txBody>
      </p:sp>
      <p:graphicFrame>
        <p:nvGraphicFramePr>
          <p:cNvPr id="126" name="Google Shape;126;p24"/>
          <p:cNvGraphicFramePr/>
          <p:nvPr/>
        </p:nvGraphicFramePr>
        <p:xfrm>
          <a:off x="150000" y="10595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1757700"/>
                <a:gridCol w="2160250"/>
                <a:gridCol w="1728200"/>
                <a:gridCol w="3153875"/>
              </a:tblGrid>
              <a:tr h="432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Paradigm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Data Source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Approach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Example Question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9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Positivism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Secondary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(statistical DB)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Deductive,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confirmatory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"Does higher FDI lead to lower unemployment?"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9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Post-positivism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Primary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(questionnaire)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Deductive,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hypothesis testing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"Does training improve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job satisfaction?"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9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8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Pragmatism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Mixed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(primary+secondary)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Problem-driven,</a:t>
                      </a:r>
                      <a:b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flexible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8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"What combination of factors best predicts firm survival?"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27" name="Google Shape;127;p24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Creswell (2014); Guba &amp; Lincoln (1994); Saunders et al. (2019)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ctrTitle"/>
          </p:nvPr>
        </p:nvSpPr>
        <p:spPr>
          <a:xfrm>
            <a:off x="827584" y="562727"/>
            <a:ext cx="7196336" cy="1231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b="1" lang="hu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Four Dimensions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b="1" lang="hu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Quantitative Methods</a:t>
            </a:r>
            <a:endParaRPr/>
          </a:p>
        </p:txBody>
      </p:sp>
      <p:sp>
        <p:nvSpPr>
          <p:cNvPr id="134" name="Google Shape;134;p25"/>
          <p:cNvSpPr txBox="1"/>
          <p:nvPr>
            <p:ph idx="1" type="subTitle"/>
          </p:nvPr>
        </p:nvSpPr>
        <p:spPr>
          <a:xfrm>
            <a:off x="827584" y="1858871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2ABD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95537" y="951570"/>
            <a:ext cx="8280152" cy="38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A3560"/>
              </a:buClr>
              <a:buSzPts val="2000"/>
              <a:buNone/>
            </a:pPr>
            <a:r>
              <a:rPr b="1" lang="hu" sz="20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Every quantitative method can be positioned along four dimensions: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rgbClr val="1A35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D1 – Temporal design: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Cross-sectional (snapshot) vs. Time-series (longitudinal)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D2 – Analytical purpose: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Relationship analysis (regression, ANOVA) vs. Model reduction (PCA, FA) vs. Data reduction (clustering)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D3 – Research logic: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Data-driven (exploratory, pattern discovery, no a priori hypotheses) vs. Model-driven (confirmatory, testing an existing model)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1A3560"/>
              </a:buClr>
              <a:buSzPts val="1800"/>
              <a:buChar char="–"/>
            </a:pPr>
            <a:r>
              <a:rPr b="1" lang="hu" sz="1800">
                <a:solidFill>
                  <a:srgbClr val="1A3560"/>
                </a:solidFill>
                <a:latin typeface="Garamond"/>
                <a:ea typeface="Garamond"/>
                <a:cs typeface="Garamond"/>
                <a:sym typeface="Garamond"/>
              </a:rPr>
              <a:t>D4 – Methodological era:</a:t>
            </a:r>
            <a:r>
              <a:rPr lang="hu" sz="18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Classical (established statistical methods) vs. Modern (machine learning, latent variable models)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2B5797"/>
              </a:buClr>
              <a:buSzPts val="1800"/>
              <a:buNone/>
            </a:pPr>
            <a:r>
              <a:rPr b="1" i="1" lang="hu" sz="1800">
                <a:solidFill>
                  <a:srgbClr val="2B5797"/>
                </a:solidFill>
                <a:latin typeface="Garamond"/>
                <a:ea typeface="Garamond"/>
                <a:cs typeface="Garamond"/>
                <a:sym typeface="Garamond"/>
              </a:rPr>
              <a:t>Model-driven research seeks causal relationships; data-driven research discovers patterns.</a:t>
            </a:r>
            <a:endParaRPr/>
          </a:p>
        </p:txBody>
      </p:sp>
      <p:sp>
        <p:nvSpPr>
          <p:cNvPr id="141" name="Google Shape;141;p26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A Four-Dimensional Framework</a:t>
            </a:r>
            <a:endParaRPr/>
          </a:p>
        </p:txBody>
      </p:sp>
      <p:sp>
        <p:nvSpPr>
          <p:cNvPr id="142" name="Google Shape;142;p26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Hair et al. (2019); James et al. (2021); Hastie, Tibshirani &amp; Friedman (2009)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1475656" y="56819"/>
            <a:ext cx="7416824" cy="57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None/>
            </a:pPr>
            <a:r>
              <a:rPr lang="hu" sz="2800"/>
              <a:t>D1: Cross-sectional vs. Time-series</a:t>
            </a:r>
            <a:endParaRPr/>
          </a:p>
        </p:txBody>
      </p:sp>
      <p:graphicFrame>
        <p:nvGraphicFramePr>
          <p:cNvPr id="149" name="Google Shape;149;p27"/>
          <p:cNvGraphicFramePr/>
          <p:nvPr/>
        </p:nvGraphicFramePr>
        <p:xfrm>
          <a:off x="150000" y="900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{2B14A419-D934-487B-8026-7DD886F6D60A}</a:tableStyleId>
              </a:tblPr>
              <a:tblGrid>
                <a:gridCol w="1541675"/>
                <a:gridCol w="3456375"/>
                <a:gridCol w="3801925"/>
              </a:tblGrid>
              <a:tr h="3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Aspect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Cross-sectional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Time-series / Longitudinal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Time horizon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Single point in time (snapshot)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Multiple points in time (trend, panel)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Goal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Describe state, find associations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Detect change, causality, dynamics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Typical data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Survey at one time, census data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Panel data, stock prices, quarterly GDP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Limitation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Cannot establish temporal causality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Requires repeated measurement, costly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2000" u="none" cap="none" strike="noStrike">
                          <a:solidFill>
                            <a:srgbClr val="1A356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Example RQ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"What factors are associated with job satisfaction today?"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2000" u="none" cap="none" strike="noStrike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"How does employee satisfaction evolve over 5 years?"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50" name="Google Shape;150;p27"/>
          <p:cNvSpPr txBox="1"/>
          <p:nvPr/>
        </p:nvSpPr>
        <p:spPr>
          <a:xfrm>
            <a:off x="3059832" y="4729898"/>
            <a:ext cx="5440284" cy="39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4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Wooldridge (2020); Bryman (2016)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ASK_PPT_SABLON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