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  <p:sldMasterId id="2147483665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</p:sldIdLst>
  <p:sldSz cy="5143500" cx="9144000"/>
  <p:notesSz cx="6858000" cy="9144000"/>
  <p:embeddedFontLst>
    <p:embeddedFont>
      <p:font typeface="Garamond"/>
      <p:regular r:id="rId35"/>
      <p:bold r:id="rId36"/>
      <p:italic r:id="rId37"/>
      <p:boldItalic r:id="rId3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font" Target="fonts/Garamond-regular.fntdata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font" Target="fonts/Garamond-italic.fntdata"/><Relationship Id="rId14" Type="http://schemas.openxmlformats.org/officeDocument/2006/relationships/slide" Target="slides/slide8.xml"/><Relationship Id="rId36" Type="http://schemas.openxmlformats.org/officeDocument/2006/relationships/font" Target="fonts/Garamond-bold.fntdata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38" Type="http://schemas.openxmlformats.org/officeDocument/2006/relationships/font" Target="fonts/Garamond-boldItalic.fntdata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cd2f17b07a_2_3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g3cd2f17b07a_2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Tudományos eredmények közlése –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Konferencia előadások</a:t>
            </a:r>
            <a:endParaRPr/>
          </a:p>
        </p:txBody>
      </p:sp>
      <p:sp>
        <p:nvSpPr>
          <p:cNvPr id="85" name="Google Shape;85;g3cd2f17b07a_2_3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cd2f17b07a_2_10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2" name="Google Shape;162;g3cd2f17b07a_2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Miért érdemes prezentációt készíteni előadás nélkül is?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A prezentáció készítése önmagában is értékes!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Még ha soha nem adjuk is elő, a folyamat segíti a kutatást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Négy fő ok: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1. Összerendezi a gondolatainkat – struktúra kényszerít logikus gondolkodásra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2. Ábrák és táblázatok: az eredmények (Results) gerincét alkothatják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3. Történetmesélés (storytelling): a cikk narratív leírását segítheti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4. Közelebb vihet a publikációhoz: az első konkrét lépés a kézirat felé</a:t>
            </a:r>
            <a:endParaRPr/>
          </a:p>
        </p:txBody>
      </p:sp>
      <p:sp>
        <p:nvSpPr>
          <p:cNvPr id="163" name="Google Shape;163;g3cd2f17b07a_2_10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cd2f17b07a_2_10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9" name="Google Shape;169;g3cd2f17b07a_2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A prezentáció és a publikáció kapcsolata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A prezentáció elkészítése = a publikáció előkészítése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Diák → a cikk Results szekciójának alapja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Narratív felépítés → a cikk logikai váza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Vizuális elemek → a cikk ábráinak és táblázatainak prototípusai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Előadói jegyzetek → a cikk szöveges kifejtésének első vázlata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Összességében: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Ha még nincs publikálva a tanulmányunk, a prezentáció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elkészítése közelebb vihet a publikáció elkészítéséhez</a:t>
            </a:r>
            <a:endParaRPr/>
          </a:p>
        </p:txBody>
      </p:sp>
      <p:sp>
        <p:nvSpPr>
          <p:cNvPr id="170" name="Google Shape;170;g3cd2f17b07a_2_10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cd2f17b07a_2_1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6" name="Google Shape;176;g3cd2f17b07a_2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Szekció: Előadástípusok és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vizualitás szerepe</a:t>
            </a:r>
            <a:endParaRPr/>
          </a:p>
        </p:txBody>
      </p:sp>
      <p:sp>
        <p:nvSpPr>
          <p:cNvPr id="177" name="Google Shape;177;g3cd2f17b07a_2_11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cd2f17b07a_2_1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3" name="Google Shape;183;g3cd2f17b07a_2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Új irányok – Visual Abstract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Mi a Visual Abstract?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Egyetlen dia (kép) foglalja össze a kutatás lényegét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Egyre elterjedtebb a folyóiratoknál és konferenciáknál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Jellemzők: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Grafikai tervezés: az üzenet tömörsége kulcsfontosságú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Cél: gyors megértés, megoszthatóság (pl. közösségi média)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Formátum: infografika-szerű, vizuálisan vonzó elrendezés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→ Egy jól megtervezett Visual Abstract többet mond ezer szónál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Forrás: Ibrahim (2018); Pferschy-Wenzig et al. (2016)</a:t>
            </a:r>
            <a:endParaRPr/>
          </a:p>
        </p:txBody>
      </p:sp>
      <p:sp>
        <p:nvSpPr>
          <p:cNvPr id="184" name="Google Shape;184;g3cd2f17b07a_2_12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cd2f17b07a_2_1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1" name="Google Shape;191;g3cd2f17b07a_2_1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Villám-előadások és poszter-előadások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Rövid formátumok: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Lightning Talks: 3–5 perces előadások, a figyelemfelkeltés a cél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Pitch / Elevator Speech: 1–2 perc alatt a kutatás lényege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Pecha Kucha: 20 dia × 20 másodperc = 6 perc 40 mp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Poszter-előadások: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Általában mindössze 1–2, maximum néhány percesek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 poszter vizuálisan „beszél" – az előadó kiegészít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Kulcs: a legfontosabb eredmény egyetlen pillantással befogadható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→ Ezek elsősorban figyelemfelkeltő formátumok</a:t>
            </a:r>
            <a:endParaRPr/>
          </a:p>
        </p:txBody>
      </p:sp>
      <p:sp>
        <p:nvSpPr>
          <p:cNvPr id="192" name="Google Shape;192;g3cd2f17b07a_2_12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cd2f17b07a_2_13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8" name="Google Shape;198;g3cd2f17b07a_2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A vizualitás fontossága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A rövid formátumoknál a vizualitás döntő: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Kevés szöveg, erős képi világ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Egy jó ábra többet mond ezer szónál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Infografika, ikonok, diagramok, adatvizualizáció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A design nem luxus – a kommunikáció eszköze!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Konzisztens színvilág és tipográfia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Fehér tér (whitespace) tudatos használata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Max. 6–8 szó egy bullet point-ban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 közönség figyelmét a vizuális elemek irányítják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→ Minél rövidebb az előadás, annál fontosabb a vizualitás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Forrás: Reynolds (2019) – Presentation Zen; Duarte (2008)</a:t>
            </a:r>
            <a:endParaRPr/>
          </a:p>
        </p:txBody>
      </p:sp>
      <p:sp>
        <p:nvSpPr>
          <p:cNvPr id="199" name="Google Shape;199;g3cd2f17b07a_2_13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cd2f17b07a_2_14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6" name="Google Shape;206;g3cd2f17b07a_2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Szekció: Publikált munkák és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meghívott előadások</a:t>
            </a:r>
            <a:endParaRPr/>
          </a:p>
        </p:txBody>
      </p:sp>
      <p:sp>
        <p:nvSpPr>
          <p:cNvPr id="207" name="Google Shape;207;g3cd2f17b07a_2_14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cd2f17b07a_2_14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3" name="Google Shape;213;g3cd2f17b07a_2_1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A kutatás kontextusa és hozzájárulása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Publikált munkák és keynote előadások esetén: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Kutatási kontextus: Miért fontos ez a téma? Mi a probléma?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Irodalmi beágyazottság: Hogyan kapcsolódik a korábbi munkákhoz?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Hozzájárulás: Mi az, amit ez a munka hozzáad az ismeretekhez?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A „tölcsér-megközelítés":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Széles kontextus → szűkülő fókusz → specifikus hozzájárulás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 hallgatóság megérti, hol áll a munka a tudományterületen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→ A valódi áttörés kiemelése a legfontosabb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Mi az, ami valóban új és fontos ebben a munkában?</a:t>
            </a:r>
            <a:endParaRPr/>
          </a:p>
        </p:txBody>
      </p:sp>
      <p:sp>
        <p:nvSpPr>
          <p:cNvPr id="214" name="Google Shape;214;g3cd2f17b07a_2_14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cd2f17b07a_2_15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0" name="Google Shape;220;g3cd2f17b07a_2_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Fókuszban az áttörés – Hatékony időkitöltés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Javasolt időbeosztás (20–25 perces előadás):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Kontextus és motiváció: ~20% (4–5 perc)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Módszertan röviden: ~15% (3–4 perc)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Eredmények bemutatása: ~40% (8–10 perc)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Hatás és következtetések: ~25% (5–6 perc)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Ne vesszünk el a részletekben!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 figyelem fókuszálása: „take-home message"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Ismétlés, összefoglaló diák, vizuális kiemelés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Interakció a közönséggel: kérdések, példák, analógiák</a:t>
            </a:r>
            <a:endParaRPr/>
          </a:p>
        </p:txBody>
      </p:sp>
      <p:sp>
        <p:nvSpPr>
          <p:cNvPr id="221" name="Google Shape;221;g3cd2f17b07a_2_15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cd2f17b07a_2_15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7" name="Google Shape;227;g3cd2f17b07a_2_1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Szekció: A prezentáció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logikai felépítése</a:t>
            </a:r>
            <a:endParaRPr/>
          </a:p>
        </p:txBody>
      </p:sp>
      <p:sp>
        <p:nvSpPr>
          <p:cNvPr id="228" name="Google Shape;228;g3cd2f17b07a_2_15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cd2f17b07a_2_4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g3cd2f17b07a_2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Napirend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Mikor érdemes konferencia-előadást tartani?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A prezentáció mint kutatási eszköz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Előadástípusok és a vizualitás szerepe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Publikált munkák és meghívott előadások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A prezentáció logikai felépítése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A nem lineáris készítési folyamat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Összefoglalás és irodalomjegyzék</a:t>
            </a:r>
            <a:endParaRPr/>
          </a:p>
        </p:txBody>
      </p:sp>
      <p:sp>
        <p:nvSpPr>
          <p:cNvPr id="93" name="Google Shape;93;g3cd2f17b07a_2_4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cd2f17b07a_2_16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4" name="Google Shape;234;g3cd2f17b07a_2_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A prezentáció logikai struktúrája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A bemutatás logikai sorrendje: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1. Bevezetés – a probléma felvetése, motiváció, relevancia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2. Irodalmi áttekintés – releváns korábbi munkák, rés az ismeretekben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3. Kutatási kérdés / hipotézis – mit vizsgálunk és miért?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4. Módszertan – adatok, mintavétel, elemzési módszerek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5. Eredmények – a fő hozzájárulás bemutatása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6. Diszkusszió – az eredmények értelmezése, összehasonlítás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7. Következtetések – összefoglalás, limitációk, jövőbeli irányok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De általában NEM ebben a sorrendben készítjük el!</a:t>
            </a:r>
            <a:endParaRPr/>
          </a:p>
        </p:txBody>
      </p:sp>
      <p:sp>
        <p:nvSpPr>
          <p:cNvPr id="235" name="Google Shape;235;g3cd2f17b07a_2_16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3cd2f17b07a_2_17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1" name="Google Shape;241;g3cd2f17b07a_2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Szekció: Hogyan készítsük el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valójában?</a:t>
            </a:r>
            <a:endParaRPr/>
          </a:p>
        </p:txBody>
      </p:sp>
      <p:sp>
        <p:nvSpPr>
          <p:cNvPr id="242" name="Google Shape;242;g3cd2f17b07a_2_17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3cd2f17b07a_2_17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8" name="Google Shape;248;g3cd2f17b07a_2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A nem lineáris készítési folyamat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A logikai sorrend ≠ a készítési sorrend!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Ne a bevezetéssel kezdjünk!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Javasolt készítési sorrend: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1. Eredmények – ez határozza meg az egész prezentáció tartalmát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2. Módszertan – az eredményekhez szükséges háttér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3. Irodalom – amit az eredmények megértéséhez be kell mutatni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4. Bevezetés – a motiváció az eredmények ismeretében kristálytiszta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5. Következtetések – az eredményekből természetesen következik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→ Az eredmények a kiindulópont!</a:t>
            </a:r>
            <a:endParaRPr/>
          </a:p>
        </p:txBody>
      </p:sp>
      <p:sp>
        <p:nvSpPr>
          <p:cNvPr id="249" name="Google Shape;249;g3cd2f17b07a_2_17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cd2f17b07a_2_18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5" name="Google Shape;255;g3cd2f17b07a_2_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Miért az eredményekkel kezdjünk?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Az eredmények határozzák meg mindent: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Mit mutassunk az irodalomból? – Csak azt, ami az eredmények értelmezéséhez kell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Milyen fogalmakat vezessünk be? – Csak azokat, amelyekre hivatkozunk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Milyen módszertant ismertessünk? – Csak azt, ami az eredményekhez vezetett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Az eredmények = a prezentáció és a cikk „szíve"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Ha nincs világos eredmény, nincs miről beszélni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Az eredmények nélkül a többi rész csak „háttérzaj"</a:t>
            </a:r>
            <a:endParaRPr/>
          </a:p>
        </p:txBody>
      </p:sp>
      <p:sp>
        <p:nvSpPr>
          <p:cNvPr id="256" name="Google Shape;256;g3cd2f17b07a_2_18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3cd2f17b07a_2_18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2" name="Google Shape;262;g3cd2f17b07a_2_1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Az eredmények megfogalmazása a legfontosabb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Az eredmények vizualizálása és megfogalmazása: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 prezentáció ábráit, táblázatait közvetlenül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felhasználhatjuk a folyóiratcikkben is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A prezentáció eredményei = a cikk „első vázlata"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 cikk Results szekciójának gerincét alkotják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 fogalmazás csiszolása már a prezentáció készítésekor elkezdődik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Tipp: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Fogalmazzuk meg szövegesen is, ne csak vizuálisan!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Írjunk előadói jegyzeteket – ezek a cikk szöveges alapjai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→ Ha még nincs publikáció, a prezentáció közelebb vihet a kézirathoz</a:t>
            </a:r>
            <a:endParaRPr/>
          </a:p>
        </p:txBody>
      </p:sp>
      <p:sp>
        <p:nvSpPr>
          <p:cNvPr id="263" name="Google Shape;263;g3cd2f17b07a_2_18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3cd2f17b07a_2_19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9" name="Google Shape;269;g3cd2f17b07a_2_1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Gyakorlati tippek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A jó prezentáció ismérvei: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Kevesebb több: max. 1 üzenet diánként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6×6 szabály: max. 6 sor, max. 6 szó soronként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Konzisztencia: egységes betűtípus, szín, elrendezés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Olvashatóság: ha 2 méterről nem olvasható, túl kicsi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Gyakori hibák: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Túl sok szöveg a diákon – „felolvasás effektus"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Túl sok dia – időhiány az érdemi részeknél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Az eredmények elsikkadnak a módszertani részletekben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Nincs „take-home message"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Forrás: Alley (2013) – The Craft of Scientific Presentations</a:t>
            </a:r>
            <a:endParaRPr/>
          </a:p>
        </p:txBody>
      </p:sp>
      <p:sp>
        <p:nvSpPr>
          <p:cNvPr id="270" name="Google Shape;270;g3cd2f17b07a_2_19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3cd2f17b07a_2_20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7" name="Google Shape;277;g3cd2f17b07a_2_2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Összefoglalás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Kulcs gondolatok: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Válasszuk meg tudatosan, a kutatás mely fázisában prezentálunk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Friss eredmények bemutatása – óvatosan (proceedings, scooping)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 prezentáció készítése önmagában is segíti a kutatási folyamatot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 vizualitás és a tömör üzenet egyre fontosabb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Keynote: kontextus + áttörés kiemelése, ne vesszünk el részletekben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Mindig az eredményekkel kezdjünk a készítésnél!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A prezentáció = a publikáció előszobája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Ha gondosan készítjük el, a cikk megírása lényegesen könnyebbé válik</a:t>
            </a:r>
            <a:endParaRPr/>
          </a:p>
        </p:txBody>
      </p:sp>
      <p:sp>
        <p:nvSpPr>
          <p:cNvPr id="278" name="Google Shape;278;g3cd2f17b07a_2_20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3cd2f17b07a_2_20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4" name="Google Shape;284;g3cd2f17b07a_2_2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Irodalomjegyzék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Alley, M. (2013). The Craft of Scientific Presentations. 2nd ed. Springer.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Doumont, J.-L. (2009). Trees, Maps, and Theorems. Principiae.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Duarte, N. (2008). slide:ology – The Art and Science of Great Presentations. O'Reilly.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Gastel, B. &amp; Day, R.A. (2022). How to Write and Publish a Scientific Paper. 9th ed. Cambridge UP.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Ibrahim, A.M. (2018). Seeing is Believing: Using Visual Abstracts. Annals of Surgery, 267(6).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Pferschy-Wenzig, E.-M. et al. (2016). Impact of Visual Abstracts on Social Media. PLoS ONE.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Reynolds, G. (2019). Presentation Zen. 3rd ed. New Riders.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Tufte, E. (2006). The Cognitive Style of PowerPoint. Graphics Press.</a:t>
            </a:r>
            <a:endParaRPr/>
          </a:p>
        </p:txBody>
      </p:sp>
      <p:sp>
        <p:nvSpPr>
          <p:cNvPr id="285" name="Google Shape;285;g3cd2f17b07a_2_20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3cd2f17b07a_2_2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1" name="Google Shape;291;g3cd2f17b07a_2_2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Köszönöm a figyelmet!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Kapcsolat: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zsolt.kosztyan@iask.hu,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kosztyan.zsolt@gtk.uni-pannon.hu</a:t>
            </a:r>
            <a:endParaRPr/>
          </a:p>
        </p:txBody>
      </p:sp>
      <p:sp>
        <p:nvSpPr>
          <p:cNvPr id="292" name="Google Shape;292;g3cd2f17b07a_2_21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cd2f17b07a_2_6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" name="Google Shape;113;g3cd2f17b07a_2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Szekció: Mikor érdemes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konferencia-előadást tartani?</a:t>
            </a:r>
            <a:endParaRPr/>
          </a:p>
        </p:txBody>
      </p:sp>
      <p:sp>
        <p:nvSpPr>
          <p:cNvPr id="114" name="Google Shape;114;g3cd2f17b07a_2_6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cd2f17b07a_2_6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g3cd2f17b07a_2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A konferencia-előadás három lehetséges időzítése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1. Ötletgyűjtés és kutatási kérdések pontosítása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 kutatás korai fázisában – visszajelzés a kutatási irányról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2. Friss eredmények bemutatása és diszkussziója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 leggyakoribb eset – de egyben a legveszélyesebb is!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3. Publikált kutatás promóciója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 legbiztonságosabb opció – a már megjelent munka népszerűsítése</a:t>
            </a:r>
            <a:endParaRPr/>
          </a:p>
        </p:txBody>
      </p:sp>
      <p:sp>
        <p:nvSpPr>
          <p:cNvPr id="121" name="Google Shape;121;g3cd2f17b07a_2_6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cd2f17b07a_2_7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" name="Google Shape;127;g3cd2f17b07a_2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1. Ötletgyűjtés és kutatási kérdések pontosítása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A korai fázisú előadás értéke: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Visszajelzés gyűjtése a kutatási irány helyességéről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Kutatási kérdések finomítása a közösség véleménye alapján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Módszertani javaslatok begyűjtése tapasztalt kutatóktól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Hálózatépítés: potenciális együttműködők megismerése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Ne féljünk „nyers" ötleteket bemutatni!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 konferencia éppen arra való, hogy formáljuk gondolatainkat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 korai visszajelzés megelőzheti a zsákutcákat</a:t>
            </a:r>
            <a:endParaRPr/>
          </a:p>
        </p:txBody>
      </p:sp>
      <p:sp>
        <p:nvSpPr>
          <p:cNvPr id="128" name="Google Shape;128;g3cd2f17b07a_2_7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cd2f17b07a_2_7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4" name="Google Shape;134;g3cd2f17b07a_2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2. Friss eredmények bemutatása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A leggyakoribb konferencia-előadás típus: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 kutatás befejeződött, az eredmények értelmezése folyamatban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Cél: az eredmények megvitatása, szakmai visszajelzés szerzése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 diszkusszió gazdagítása külső nézőpontokkal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⚠ De egyben a legveszélyesebb is!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Az alábbi kockázatokkal kell számolnunk...</a:t>
            </a:r>
            <a:endParaRPr/>
          </a:p>
        </p:txBody>
      </p:sp>
      <p:sp>
        <p:nvSpPr>
          <p:cNvPr id="135" name="Google Shape;135;g3cd2f17b07a_2_7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cd2f17b07a_2_8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1" name="Google Shape;141;g3cd2f17b07a_2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⚠ A 2. stádium kockázatai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1. kockázat: Mások lepublikálhatják előttünk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Ha az eredmények érdekesek, a közönségben ülő kutatók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hasonló kutatást indíthatnak és megelőzhetnek minket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2. kockázat: Proceedings és folyóiratcikk átfedése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 konferencia proceedings publikáció után átfedések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merülhetnek fel a tervezett folyóiratcikkel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Egyes folyóiratok nem fogadnak el proceedings-ben megjelent munkákat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(„self-plagiarism" kockázata)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→ Mérlegeljük gondosan, mit és mennyit mutatunk meg!</a:t>
            </a:r>
            <a:endParaRPr/>
          </a:p>
        </p:txBody>
      </p:sp>
      <p:sp>
        <p:nvSpPr>
          <p:cNvPr id="142" name="Google Shape;142;g3cd2f17b07a_2_8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cd2f17b07a_2_9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g3cd2f17b07a_2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3. Publikált kutatás promóciója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A legbiztonságosabb opció: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 munka már megjelent – nincs „elscoopolás" kockázata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A proceedings átfedés sem jelent problémát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■ Célok: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Idézettség növelése: a munka szélesebb körben való megismertetése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Szakmai kapcsolatok: hálózatépítés, jövőbeli együttműködések alapja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Keynote meghívások: a rendszeres jelenlét meghívásokhoz vezethet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Kutatási hatás: a disszeminációs stratégia szerves része</a:t>
            </a:r>
            <a:endParaRPr/>
          </a:p>
        </p:txBody>
      </p:sp>
      <p:sp>
        <p:nvSpPr>
          <p:cNvPr id="149" name="Google Shape;149;g3cd2f17b07a_2_9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cd2f17b07a_2_9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g3cd2f17b07a_2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[HU] Szekció: A prezentáció mint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kutatási eszköz</a:t>
            </a:r>
            <a:endParaRPr/>
          </a:p>
        </p:txBody>
      </p:sp>
      <p:sp>
        <p:nvSpPr>
          <p:cNvPr id="156" name="Google Shape;156;g3cd2f17b07a_2_9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Relationship Id="rId3" Type="http://schemas.openxmlformats.org/officeDocument/2006/relationships/image" Target="../media/image3.png"/><Relationship Id="rId4" Type="http://schemas.openxmlformats.org/officeDocument/2006/relationships/image" Target="../media/image9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7.png"/><Relationship Id="rId3" Type="http://schemas.openxmlformats.org/officeDocument/2006/relationships/image" Target="../media/image3.png"/><Relationship Id="rId4" Type="http://schemas.openxmlformats.org/officeDocument/2006/relationships/image" Target="../media/image9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9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Relationship Id="rId3" Type="http://schemas.openxmlformats.org/officeDocument/2006/relationships/image" Target="../media/image9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ímdia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827584" y="562727"/>
            <a:ext cx="7196336" cy="123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Garamond"/>
              <a:buNone/>
              <a:defRPr b="1" sz="4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827584" y="1858871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640"/>
              </a:spcBef>
              <a:spcAft>
                <a:spcPts val="0"/>
              </a:spcAft>
              <a:buClr>
                <a:srgbClr val="52ABD8"/>
              </a:buClr>
              <a:buSzPts val="3200"/>
              <a:buNone/>
              <a:defRPr b="1">
                <a:solidFill>
                  <a:srgbClr val="52ABD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pic>
        <p:nvPicPr>
          <p:cNvPr descr="EngiRank" id="59" name="Google Shape;59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155926"/>
            <a:ext cx="1424679" cy="87672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ekerle Sándor Nemzetközi Egyetem" id="60" name="Google Shape;60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35896" y="4390273"/>
            <a:ext cx="2381250" cy="38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ím és tartalom">
  <p:cSld name="Cím és tartalom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idx="1" type="body"/>
          </p:nvPr>
        </p:nvSpPr>
        <p:spPr>
          <a:xfrm>
            <a:off x="395537" y="951570"/>
            <a:ext cx="8280152" cy="3823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Garamond"/>
                <a:ea typeface="Garamond"/>
                <a:cs typeface="Garamond"/>
                <a:sym typeface="Garamond"/>
              </a:defRPr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15"/>
          <p:cNvSpPr/>
          <p:nvPr/>
        </p:nvSpPr>
        <p:spPr>
          <a:xfrm flipH="1">
            <a:off x="4139952" y="123478"/>
            <a:ext cx="792088" cy="504056"/>
          </a:xfrm>
          <a:prstGeom prst="rtTriangle">
            <a:avLst/>
          </a:prstGeom>
          <a:solidFill>
            <a:srgbClr val="183A63"/>
          </a:solidFill>
          <a:ln cap="flat" cmpd="sng" w="25400">
            <a:solidFill>
              <a:srgbClr val="183A6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/>
          <p:nvPr/>
        </p:nvSpPr>
        <p:spPr>
          <a:xfrm>
            <a:off x="4860032" y="195486"/>
            <a:ext cx="4104456" cy="288032"/>
          </a:xfrm>
          <a:prstGeom prst="rect">
            <a:avLst/>
          </a:prstGeom>
          <a:solidFill>
            <a:srgbClr val="183A6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EngiRank" id="65" name="Google Shape;6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4659982"/>
            <a:ext cx="605588" cy="3726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ekerle Sándor Nemzetközi Egyetem" id="66" name="Google Shape;66;p15"/>
          <p:cNvPicPr preferRelativeResize="0"/>
          <p:nvPr/>
        </p:nvPicPr>
        <p:blipFill rotWithShape="1">
          <a:blip r:embed="rId4">
            <a:alphaModFix/>
          </a:blip>
          <a:srcRect b="0" l="0" r="71361" t="0"/>
          <a:stretch/>
        </p:blipFill>
        <p:spPr>
          <a:xfrm>
            <a:off x="8539959" y="4748348"/>
            <a:ext cx="605588" cy="338333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>
            <p:ph type="title"/>
          </p:nvPr>
        </p:nvSpPr>
        <p:spPr>
          <a:xfrm>
            <a:off x="1475656" y="56819"/>
            <a:ext cx="7416824" cy="57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Garamond"/>
              <a:buNone/>
              <a:defRPr b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Üres">
  <p:cSld name="Üres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3505200" y="4645581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>
            <a:off x="395537" y="368306"/>
            <a:ext cx="8280152" cy="40180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Garamond"/>
                <a:ea typeface="Garamond"/>
                <a:cs typeface="Garamond"/>
                <a:sym typeface="Garamond"/>
              </a:defRPr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EngiRank" id="71" name="Google Shape;71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4659982"/>
            <a:ext cx="605588" cy="3726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ekerle Sándor Nemzetközi Egyetem" id="72" name="Google Shape;72;p16"/>
          <p:cNvPicPr preferRelativeResize="0"/>
          <p:nvPr/>
        </p:nvPicPr>
        <p:blipFill rotWithShape="1">
          <a:blip r:embed="rId4">
            <a:alphaModFix/>
          </a:blip>
          <a:srcRect b="0" l="0" r="71361" t="0"/>
          <a:stretch/>
        </p:blipFill>
        <p:spPr>
          <a:xfrm>
            <a:off x="755576" y="4691081"/>
            <a:ext cx="605588" cy="3383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gyéni elrendezés">
  <p:cSld name="Egyéni elrendezés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7"/>
          <p:cNvSpPr txBox="1"/>
          <p:nvPr>
            <p:ph idx="12" type="sldNum"/>
          </p:nvPr>
        </p:nvSpPr>
        <p:spPr>
          <a:xfrm>
            <a:off x="7668344" y="4587974"/>
            <a:ext cx="792088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  <p:sp>
        <p:nvSpPr>
          <p:cNvPr id="75" name="Google Shape;75;p17"/>
          <p:cNvSpPr txBox="1"/>
          <p:nvPr>
            <p:ph idx="1" type="body"/>
          </p:nvPr>
        </p:nvSpPr>
        <p:spPr>
          <a:xfrm>
            <a:off x="395537" y="368306"/>
            <a:ext cx="8280152" cy="40180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Garamond"/>
                <a:ea typeface="Garamond"/>
                <a:cs typeface="Garamond"/>
                <a:sym typeface="Garamond"/>
              </a:defRPr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17"/>
          <p:cNvSpPr/>
          <p:nvPr/>
        </p:nvSpPr>
        <p:spPr>
          <a:xfrm flipH="1" rot="10800000">
            <a:off x="2771800" y="4645794"/>
            <a:ext cx="4464496" cy="432048"/>
          </a:xfrm>
          <a:prstGeom prst="trapezoid">
            <a:avLst>
              <a:gd fmla="val 25000" name="adj"/>
            </a:avLst>
          </a:prstGeom>
          <a:solidFill>
            <a:srgbClr val="D0E2E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Wekerle Sándor Nemzetközi Egyetem" id="77" name="Google Shape;77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35896" y="4682874"/>
            <a:ext cx="2381250" cy="38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Egyéni elrendezés">
  <p:cSld name="1_Egyéni elrendezés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7668344" y="4587974"/>
            <a:ext cx="792088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>
            <a:off x="395537" y="368306"/>
            <a:ext cx="8280152" cy="40180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Garamond"/>
                <a:ea typeface="Garamond"/>
                <a:cs typeface="Garamond"/>
                <a:sym typeface="Garamond"/>
              </a:defRPr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Wekerle Sándor Nemzetközi Egyetem" id="81" name="Google Shape;81;p18"/>
          <p:cNvPicPr preferRelativeResize="0"/>
          <p:nvPr/>
        </p:nvPicPr>
        <p:blipFill rotWithShape="1">
          <a:blip r:embed="rId3">
            <a:alphaModFix/>
          </a:blip>
          <a:srcRect b="0" l="0" r="71361" t="0"/>
          <a:stretch/>
        </p:blipFill>
        <p:spPr>
          <a:xfrm>
            <a:off x="8381790" y="4659982"/>
            <a:ext cx="763757" cy="426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Garamond"/>
              <a:buNone/>
              <a:defRPr b="0" i="0" sz="4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9"/>
          <p:cNvSpPr txBox="1"/>
          <p:nvPr>
            <p:ph type="ctrTitle"/>
          </p:nvPr>
        </p:nvSpPr>
        <p:spPr>
          <a:xfrm>
            <a:off x="827584" y="562727"/>
            <a:ext cx="7196336" cy="123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Garamond"/>
              <a:buNone/>
            </a:pPr>
            <a:r>
              <a:rPr lang="hu" sz="4000"/>
              <a:t>Research Seminar Series</a:t>
            </a:r>
            <a:br>
              <a:rPr lang="hu" sz="4000"/>
            </a:br>
            <a:r>
              <a:rPr lang="hu" sz="4000"/>
              <a:t>to Support Seminal Researches</a:t>
            </a:r>
            <a:endParaRPr/>
          </a:p>
        </p:txBody>
      </p:sp>
      <p:sp>
        <p:nvSpPr>
          <p:cNvPr id="88" name="Google Shape;88;p19"/>
          <p:cNvSpPr txBox="1"/>
          <p:nvPr>
            <p:ph idx="1" type="subTitle"/>
          </p:nvPr>
        </p:nvSpPr>
        <p:spPr>
          <a:xfrm>
            <a:off x="827584" y="1858871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52ABD8"/>
              </a:buClr>
              <a:buSzPts val="3200"/>
              <a:buNone/>
            </a:pPr>
            <a:r>
              <a:rPr b="1" lang="hu">
                <a:solidFill>
                  <a:srgbClr val="52ABD8"/>
                </a:solidFill>
                <a:latin typeface="Garamond"/>
                <a:ea typeface="Garamond"/>
                <a:cs typeface="Garamond"/>
                <a:sym typeface="Garamond"/>
              </a:rPr>
              <a:t>by Zsolt T. Kosztyán</a:t>
            </a:r>
            <a:endParaRPr/>
          </a:p>
        </p:txBody>
      </p:sp>
      <p:sp>
        <p:nvSpPr>
          <p:cNvPr id="89" name="Google Shape;89;p19"/>
          <p:cNvSpPr txBox="1"/>
          <p:nvPr/>
        </p:nvSpPr>
        <p:spPr>
          <a:xfrm>
            <a:off x="827584" y="3200000"/>
            <a:ext cx="64008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u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Communicating Scientific Results –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u" sz="18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Conference Presentations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8"/>
          <p:cNvSpPr txBox="1"/>
          <p:nvPr>
            <p:ph idx="1" type="body"/>
          </p:nvPr>
        </p:nvSpPr>
        <p:spPr>
          <a:xfrm>
            <a:off x="395537" y="951570"/>
            <a:ext cx="8280152" cy="3823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The process of creating a presentation is valuable in itself!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Even if never presented, the process supports the research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Four key reasons: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1. Organizes our thoughts</a:t>
            </a:r>
            <a:r>
              <a:rPr b="0" lang="hu" sz="1800">
                <a:solidFill>
                  <a:srgbClr val="333333"/>
                </a:solidFill>
              </a:rPr>
              <a:t> – structure forces logical thinking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2. Figures and tables:</a:t>
            </a:r>
            <a:r>
              <a:rPr b="0" lang="hu" sz="1800">
                <a:solidFill>
                  <a:srgbClr val="333333"/>
                </a:solidFill>
              </a:rPr>
              <a:t> can form the backbone of Results section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3. Storytelling:</a:t>
            </a:r>
            <a:r>
              <a:rPr b="0" lang="hu" sz="1800">
                <a:solidFill>
                  <a:srgbClr val="333333"/>
                </a:solidFill>
              </a:rPr>
              <a:t> supports the narrative description of the paper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4. Brings us closer to publication:</a:t>
            </a:r>
            <a:r>
              <a:rPr b="0" lang="hu" sz="1800">
                <a:solidFill>
                  <a:srgbClr val="333333"/>
                </a:solidFill>
              </a:rPr>
              <a:t> the first concrete step toward the manuscript</a:t>
            </a:r>
            <a:endParaRPr/>
          </a:p>
        </p:txBody>
      </p:sp>
      <p:sp>
        <p:nvSpPr>
          <p:cNvPr id="166" name="Google Shape;166;p28"/>
          <p:cNvSpPr txBox="1"/>
          <p:nvPr>
            <p:ph type="title"/>
          </p:nvPr>
        </p:nvSpPr>
        <p:spPr>
          <a:xfrm>
            <a:off x="1475656" y="56819"/>
            <a:ext cx="7560840" cy="57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aramond"/>
              <a:buNone/>
            </a:pPr>
            <a:r>
              <a:rPr lang="hu" sz="2800"/>
              <a:t>Why Prepare a Presentation Even Without Presenting?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9"/>
          <p:cNvSpPr txBox="1"/>
          <p:nvPr>
            <p:ph idx="1" type="body"/>
          </p:nvPr>
        </p:nvSpPr>
        <p:spPr>
          <a:xfrm>
            <a:off x="395537" y="951570"/>
            <a:ext cx="8280152" cy="3823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Preparing a presentation = preparing the publication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sz="2000">
              <a:solidFill>
                <a:srgbClr val="1A3560"/>
              </a:solidFill>
            </a:endParaRPr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Slides →</a:t>
            </a:r>
            <a:r>
              <a:rPr b="0" lang="hu" sz="1800">
                <a:solidFill>
                  <a:srgbClr val="333333"/>
                </a:solidFill>
              </a:rPr>
              <a:t> basis for the Results section of the paper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Narrative structure →</a:t>
            </a:r>
            <a:r>
              <a:rPr b="0" lang="hu" sz="1800">
                <a:solidFill>
                  <a:srgbClr val="333333"/>
                </a:solidFill>
              </a:rPr>
              <a:t> logical framework of the paper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Visual elements →</a:t>
            </a:r>
            <a:r>
              <a:rPr b="0" lang="hu" sz="1800">
                <a:solidFill>
                  <a:srgbClr val="333333"/>
                </a:solidFill>
              </a:rPr>
              <a:t> prototypes of figures and tables for the paper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Speaker notes →</a:t>
            </a:r>
            <a:r>
              <a:rPr b="0" lang="hu" sz="1800">
                <a:solidFill>
                  <a:srgbClr val="333333"/>
                </a:solidFill>
              </a:rPr>
              <a:t> first draft of the textual elaboration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Overall: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If our study is not yet published, preparing the presentation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can bring us closer to completing the publication</a:t>
            </a:r>
            <a:endParaRPr/>
          </a:p>
        </p:txBody>
      </p:sp>
      <p:sp>
        <p:nvSpPr>
          <p:cNvPr id="173" name="Google Shape;173;p29"/>
          <p:cNvSpPr txBox="1"/>
          <p:nvPr>
            <p:ph type="title"/>
          </p:nvPr>
        </p:nvSpPr>
        <p:spPr>
          <a:xfrm>
            <a:off x="1475656" y="56819"/>
            <a:ext cx="7416824" cy="57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aramond"/>
              <a:buNone/>
            </a:pPr>
            <a:r>
              <a:rPr lang="hu" sz="2800"/>
              <a:t>The Link Between Presentation and Publication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0"/>
          <p:cNvSpPr txBox="1"/>
          <p:nvPr>
            <p:ph type="ctrTitle"/>
          </p:nvPr>
        </p:nvSpPr>
        <p:spPr>
          <a:xfrm>
            <a:off x="827584" y="562727"/>
            <a:ext cx="7196336" cy="123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aramond"/>
              <a:buNone/>
            </a:pPr>
            <a:r>
              <a:rPr b="1" lang="hu" sz="4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Presentation Types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aramond"/>
              <a:buNone/>
            </a:pPr>
            <a:r>
              <a:rPr b="1" lang="hu" sz="4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and Visual Communication</a:t>
            </a:r>
            <a:endParaRPr/>
          </a:p>
        </p:txBody>
      </p:sp>
      <p:sp>
        <p:nvSpPr>
          <p:cNvPr id="180" name="Google Shape;180;p30"/>
          <p:cNvSpPr txBox="1"/>
          <p:nvPr>
            <p:ph idx="1" type="subTitle"/>
          </p:nvPr>
        </p:nvSpPr>
        <p:spPr>
          <a:xfrm>
            <a:off x="827584" y="1858871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52ABD8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1"/>
          <p:cNvSpPr txBox="1"/>
          <p:nvPr>
            <p:ph idx="1" type="body"/>
          </p:nvPr>
        </p:nvSpPr>
        <p:spPr>
          <a:xfrm>
            <a:off x="395537" y="951570"/>
            <a:ext cx="8280152" cy="3823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What is a Visual Abstract?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A single slide (image) summarizing the essence of the research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Increasingly popular in journals and conferences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Characteristics: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Graphic design:</a:t>
            </a:r>
            <a:r>
              <a:rPr b="0" lang="hu" sz="1800">
                <a:solidFill>
                  <a:srgbClr val="333333"/>
                </a:solidFill>
              </a:rPr>
              <a:t> conciseness of the message is crucial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Goal:</a:t>
            </a:r>
            <a:r>
              <a:rPr b="0" lang="hu" sz="1800">
                <a:solidFill>
                  <a:srgbClr val="333333"/>
                </a:solidFill>
              </a:rPr>
              <a:t> quick understanding, shareability (e.g., social media)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Format:</a:t>
            </a:r>
            <a:r>
              <a:rPr b="0" lang="hu" sz="1800">
                <a:solidFill>
                  <a:srgbClr val="333333"/>
                </a:solidFill>
              </a:rPr>
              <a:t> infographic-like, visually appealing layout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→ A well-designed Visual Abstract says more than a thousand words</a:t>
            </a:r>
            <a:endParaRPr/>
          </a:p>
        </p:txBody>
      </p:sp>
      <p:sp>
        <p:nvSpPr>
          <p:cNvPr id="187" name="Google Shape;187;p31"/>
          <p:cNvSpPr txBox="1"/>
          <p:nvPr>
            <p:ph type="title"/>
          </p:nvPr>
        </p:nvSpPr>
        <p:spPr>
          <a:xfrm>
            <a:off x="1475656" y="56819"/>
            <a:ext cx="7416824" cy="57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hu" sz="2800"/>
              <a:t>New Directions – Visual Abstract</a:t>
            </a:r>
            <a:endParaRPr/>
          </a:p>
        </p:txBody>
      </p:sp>
      <p:sp>
        <p:nvSpPr>
          <p:cNvPr id="188" name="Google Shape;188;p31"/>
          <p:cNvSpPr txBox="1"/>
          <p:nvPr/>
        </p:nvSpPr>
        <p:spPr>
          <a:xfrm>
            <a:off x="395537" y="4800000"/>
            <a:ext cx="8280152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i="1" lang="hu" sz="1400">
                <a:solidFill>
                  <a:srgbClr val="4472C4"/>
                </a:solidFill>
                <a:latin typeface="Calibri"/>
                <a:ea typeface="Calibri"/>
                <a:cs typeface="Calibri"/>
                <a:sym typeface="Calibri"/>
              </a:rPr>
              <a:t>Source: Ibrahim (2018); Pferschy-Wenzig et al. (2016)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idx="1" type="body"/>
          </p:nvPr>
        </p:nvSpPr>
        <p:spPr>
          <a:xfrm>
            <a:off x="395537" y="951570"/>
            <a:ext cx="8280152" cy="3823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Short formats: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Lightning Talks:</a:t>
            </a:r>
            <a:r>
              <a:rPr b="0" lang="hu" sz="1800">
                <a:solidFill>
                  <a:srgbClr val="333333"/>
                </a:solidFill>
              </a:rPr>
              <a:t> 3–5 minute presentations, aim is to spark interest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Pitch / Elevator Speech:</a:t>
            </a:r>
            <a:r>
              <a:rPr b="0" lang="hu" sz="1800">
                <a:solidFill>
                  <a:srgbClr val="333333"/>
                </a:solidFill>
              </a:rPr>
              <a:t> essence of research in 1–2 minutes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Pecha Kucha:</a:t>
            </a:r>
            <a:r>
              <a:rPr b="0" lang="hu" sz="1800">
                <a:solidFill>
                  <a:srgbClr val="333333"/>
                </a:solidFill>
              </a:rPr>
              <a:t> 20 slides × 20 seconds = 6 min 40 sec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Poster presentations: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Typically only 1–2, at most a few minutes long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The poster "speaks" visually – the presenter supplements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Key: the main result is comprehensible at a single glance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→ These are primarily attention-grabbing formats</a:t>
            </a:r>
            <a:endParaRPr/>
          </a:p>
        </p:txBody>
      </p:sp>
      <p:sp>
        <p:nvSpPr>
          <p:cNvPr id="195" name="Google Shape;195;p32"/>
          <p:cNvSpPr txBox="1"/>
          <p:nvPr>
            <p:ph type="title"/>
          </p:nvPr>
        </p:nvSpPr>
        <p:spPr>
          <a:xfrm>
            <a:off x="1475656" y="56819"/>
            <a:ext cx="7416824" cy="57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hu" sz="2800"/>
              <a:t>Lightning Talks and Poster Presentations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3"/>
          <p:cNvSpPr txBox="1"/>
          <p:nvPr>
            <p:ph idx="1" type="body"/>
          </p:nvPr>
        </p:nvSpPr>
        <p:spPr>
          <a:xfrm>
            <a:off x="395537" y="951570"/>
            <a:ext cx="8280152" cy="3823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In short formats, visuality is decisive: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Minimal text, strong visual world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A good figure says more than a thousand words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Infographics, icons, diagrams, data visualization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Design is not a luxury – it is a communication tool!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Consistent color scheme and typography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Conscious use of whitespace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Max. 6–8 words per bullet point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Visual elements guide the audience's attention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→ The shorter the talk, the more important visuality becomes</a:t>
            </a:r>
            <a:endParaRPr/>
          </a:p>
        </p:txBody>
      </p:sp>
      <p:sp>
        <p:nvSpPr>
          <p:cNvPr id="202" name="Google Shape;202;p33"/>
          <p:cNvSpPr txBox="1"/>
          <p:nvPr>
            <p:ph type="title"/>
          </p:nvPr>
        </p:nvSpPr>
        <p:spPr>
          <a:xfrm>
            <a:off x="1475656" y="56819"/>
            <a:ext cx="7416824" cy="57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hu" sz="2800"/>
              <a:t>The Importance of Visuality</a:t>
            </a:r>
            <a:endParaRPr/>
          </a:p>
        </p:txBody>
      </p:sp>
      <p:sp>
        <p:nvSpPr>
          <p:cNvPr id="203" name="Google Shape;203;p33"/>
          <p:cNvSpPr txBox="1"/>
          <p:nvPr/>
        </p:nvSpPr>
        <p:spPr>
          <a:xfrm>
            <a:off x="395537" y="4800000"/>
            <a:ext cx="8280152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i="1" lang="hu" sz="1400">
                <a:solidFill>
                  <a:srgbClr val="4472C4"/>
                </a:solidFill>
                <a:latin typeface="Calibri"/>
                <a:ea typeface="Calibri"/>
                <a:cs typeface="Calibri"/>
                <a:sym typeface="Calibri"/>
              </a:rPr>
              <a:t>Source: Reynolds (2019) – Presentation Zen; Duarte (2008)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4"/>
          <p:cNvSpPr txBox="1"/>
          <p:nvPr>
            <p:ph type="ctrTitle"/>
          </p:nvPr>
        </p:nvSpPr>
        <p:spPr>
          <a:xfrm>
            <a:off x="827584" y="562727"/>
            <a:ext cx="7196336" cy="123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aramond"/>
              <a:buNone/>
            </a:pPr>
            <a:r>
              <a:rPr b="1" lang="hu" sz="4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Published Works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aramond"/>
              <a:buNone/>
            </a:pPr>
            <a:r>
              <a:rPr b="1" lang="hu" sz="4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and Invited Talks</a:t>
            </a:r>
            <a:endParaRPr/>
          </a:p>
        </p:txBody>
      </p:sp>
      <p:sp>
        <p:nvSpPr>
          <p:cNvPr id="210" name="Google Shape;210;p34"/>
          <p:cNvSpPr txBox="1"/>
          <p:nvPr>
            <p:ph idx="1" type="subTitle"/>
          </p:nvPr>
        </p:nvSpPr>
        <p:spPr>
          <a:xfrm>
            <a:off x="827584" y="1858871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52ABD8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5"/>
          <p:cNvSpPr txBox="1"/>
          <p:nvPr>
            <p:ph idx="1" type="body"/>
          </p:nvPr>
        </p:nvSpPr>
        <p:spPr>
          <a:xfrm>
            <a:off x="395537" y="951570"/>
            <a:ext cx="8280152" cy="3823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For published works and keynote presentations: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Research context:</a:t>
            </a:r>
            <a:r>
              <a:rPr b="0" lang="hu" sz="1800">
                <a:solidFill>
                  <a:srgbClr val="333333"/>
                </a:solidFill>
              </a:rPr>
              <a:t> Why is this topic important? What is the problem?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Literature embeddedness:</a:t>
            </a:r>
            <a:r>
              <a:rPr b="0" lang="hu" sz="1800">
                <a:solidFill>
                  <a:srgbClr val="333333"/>
                </a:solidFill>
              </a:rPr>
              <a:t> How does it relate to previous work?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Contribution:</a:t>
            </a:r>
            <a:r>
              <a:rPr b="0" lang="hu" sz="1800">
                <a:solidFill>
                  <a:srgbClr val="333333"/>
                </a:solidFill>
              </a:rPr>
              <a:t> What does this work add to existing knowledge?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The "funnel approach":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Broad context → narrowing focus → specific contribution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The audience understands where the work sits in the field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→ Highlighting the real breakthrough is most important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What is truly new and important in this work?</a:t>
            </a:r>
            <a:endParaRPr/>
          </a:p>
        </p:txBody>
      </p:sp>
      <p:sp>
        <p:nvSpPr>
          <p:cNvPr id="217" name="Google Shape;217;p35"/>
          <p:cNvSpPr txBox="1"/>
          <p:nvPr>
            <p:ph type="title"/>
          </p:nvPr>
        </p:nvSpPr>
        <p:spPr>
          <a:xfrm>
            <a:off x="1475656" y="56819"/>
            <a:ext cx="7416824" cy="57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hu" sz="2800"/>
              <a:t>Research Context and Contribution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36"/>
          <p:cNvSpPr txBox="1"/>
          <p:nvPr>
            <p:ph idx="1" type="body"/>
          </p:nvPr>
        </p:nvSpPr>
        <p:spPr>
          <a:xfrm>
            <a:off x="395537" y="951570"/>
            <a:ext cx="8280152" cy="3823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Suggested time allocation (20–25 min talk):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Context and motivation:</a:t>
            </a:r>
            <a:r>
              <a:rPr b="0" lang="hu" sz="1800">
                <a:solidFill>
                  <a:srgbClr val="333333"/>
                </a:solidFill>
              </a:rPr>
              <a:t> ~20% (4–5 min)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Methodology briefly:</a:t>
            </a:r>
            <a:r>
              <a:rPr b="0" lang="hu" sz="1800">
                <a:solidFill>
                  <a:srgbClr val="333333"/>
                </a:solidFill>
              </a:rPr>
              <a:t> ~15% (3–4 min)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Presenting results:</a:t>
            </a:r>
            <a:r>
              <a:rPr b="0" lang="hu" sz="1800">
                <a:solidFill>
                  <a:srgbClr val="333333"/>
                </a:solidFill>
              </a:rPr>
              <a:t> ~40% (8–10 min)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Impact and conclusions:</a:t>
            </a:r>
            <a:r>
              <a:rPr b="0" lang="hu" sz="1800">
                <a:solidFill>
                  <a:srgbClr val="333333"/>
                </a:solidFill>
              </a:rPr>
              <a:t> ~25% (5–6 min)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Don't get lost in the details!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Focus attention: "take-home message"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Repetition, summary slides, visual emphasis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Audience interaction: questions, examples, analogies</a:t>
            </a:r>
            <a:endParaRPr/>
          </a:p>
        </p:txBody>
      </p:sp>
      <p:sp>
        <p:nvSpPr>
          <p:cNvPr id="224" name="Google Shape;224;p36"/>
          <p:cNvSpPr txBox="1"/>
          <p:nvPr>
            <p:ph type="title"/>
          </p:nvPr>
        </p:nvSpPr>
        <p:spPr>
          <a:xfrm>
            <a:off x="1475656" y="56819"/>
            <a:ext cx="7416824" cy="57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aramond"/>
              <a:buNone/>
            </a:pPr>
            <a:r>
              <a:rPr lang="hu" sz="2800"/>
              <a:t>Focus on the Breakthrough – Effective Time Use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7"/>
          <p:cNvSpPr txBox="1"/>
          <p:nvPr>
            <p:ph type="ctrTitle"/>
          </p:nvPr>
        </p:nvSpPr>
        <p:spPr>
          <a:xfrm>
            <a:off x="827584" y="562727"/>
            <a:ext cx="7196336" cy="123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aramond"/>
              <a:buNone/>
            </a:pPr>
            <a:r>
              <a:rPr b="1" lang="hu" sz="4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Logical Structure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aramond"/>
              <a:buNone/>
            </a:pPr>
            <a:r>
              <a:rPr b="1" lang="hu" sz="4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of a Presentation</a:t>
            </a:r>
            <a:endParaRPr/>
          </a:p>
        </p:txBody>
      </p:sp>
      <p:sp>
        <p:nvSpPr>
          <p:cNvPr id="231" name="Google Shape;231;p37"/>
          <p:cNvSpPr txBox="1"/>
          <p:nvPr>
            <p:ph idx="1" type="subTitle"/>
          </p:nvPr>
        </p:nvSpPr>
        <p:spPr>
          <a:xfrm>
            <a:off x="827584" y="1858871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52ABD8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oogle Shape;95;p20"/>
          <p:cNvGrpSpPr/>
          <p:nvPr/>
        </p:nvGrpSpPr>
        <p:grpSpPr>
          <a:xfrm>
            <a:off x="395537" y="1011631"/>
            <a:ext cx="8280152" cy="3703501"/>
            <a:chOff x="0" y="60061"/>
            <a:chExt cx="8280152" cy="3703501"/>
          </a:xfrm>
        </p:grpSpPr>
        <p:sp>
          <p:nvSpPr>
            <p:cNvPr id="96" name="Google Shape;96;p20"/>
            <p:cNvSpPr/>
            <p:nvPr/>
          </p:nvSpPr>
          <p:spPr>
            <a:xfrm>
              <a:off x="0" y="60061"/>
              <a:ext cx="8280152" cy="4797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0A3366"/>
                </a:gs>
                <a:gs pos="80000">
                  <a:srgbClr val="0E4485"/>
                </a:gs>
                <a:gs pos="100000">
                  <a:srgbClr val="0B4489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20"/>
            <p:cNvSpPr txBox="1"/>
            <p:nvPr/>
          </p:nvSpPr>
          <p:spPr>
            <a:xfrm>
              <a:off x="23417" y="83478"/>
              <a:ext cx="8233318" cy="4328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1" lang="hu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When to Present at Conferences?</a:t>
              </a:r>
              <a:endParaRPr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20"/>
            <p:cNvSpPr/>
            <p:nvPr/>
          </p:nvSpPr>
          <p:spPr>
            <a:xfrm>
              <a:off x="0" y="597362"/>
              <a:ext cx="8280152" cy="4797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0A3366"/>
                </a:gs>
                <a:gs pos="80000">
                  <a:srgbClr val="0E4485"/>
                </a:gs>
                <a:gs pos="100000">
                  <a:srgbClr val="0B4489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20"/>
            <p:cNvSpPr txBox="1"/>
            <p:nvPr/>
          </p:nvSpPr>
          <p:spPr>
            <a:xfrm>
              <a:off x="23417" y="620779"/>
              <a:ext cx="8233318" cy="4328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1" lang="hu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The Presentation as a Research Tool</a:t>
              </a:r>
              <a:endParaRPr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20"/>
            <p:cNvSpPr/>
            <p:nvPr/>
          </p:nvSpPr>
          <p:spPr>
            <a:xfrm>
              <a:off x="0" y="1134662"/>
              <a:ext cx="8280152" cy="4797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0A3366"/>
                </a:gs>
                <a:gs pos="80000">
                  <a:srgbClr val="0E4485"/>
                </a:gs>
                <a:gs pos="100000">
                  <a:srgbClr val="0B4489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" name="Google Shape;101;p20"/>
            <p:cNvSpPr txBox="1"/>
            <p:nvPr/>
          </p:nvSpPr>
          <p:spPr>
            <a:xfrm>
              <a:off x="23417" y="1158079"/>
              <a:ext cx="8233318" cy="4328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1" lang="hu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Presentation Types and Visual Communication</a:t>
              </a:r>
              <a:endParaRPr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20"/>
            <p:cNvSpPr/>
            <p:nvPr/>
          </p:nvSpPr>
          <p:spPr>
            <a:xfrm>
              <a:off x="0" y="1671962"/>
              <a:ext cx="8280152" cy="4797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0A3366"/>
                </a:gs>
                <a:gs pos="80000">
                  <a:srgbClr val="0E4485"/>
                </a:gs>
                <a:gs pos="100000">
                  <a:srgbClr val="0B4489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20"/>
            <p:cNvSpPr txBox="1"/>
            <p:nvPr/>
          </p:nvSpPr>
          <p:spPr>
            <a:xfrm>
              <a:off x="23417" y="1695379"/>
              <a:ext cx="8233318" cy="4328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1" lang="hu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Published Works and Invited Talks</a:t>
              </a:r>
              <a:endParaRPr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20"/>
            <p:cNvSpPr/>
            <p:nvPr/>
          </p:nvSpPr>
          <p:spPr>
            <a:xfrm>
              <a:off x="0" y="2209262"/>
              <a:ext cx="8280152" cy="4797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0A3366"/>
                </a:gs>
                <a:gs pos="80000">
                  <a:srgbClr val="0E4485"/>
                </a:gs>
                <a:gs pos="100000">
                  <a:srgbClr val="0B4489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20"/>
            <p:cNvSpPr txBox="1"/>
            <p:nvPr/>
          </p:nvSpPr>
          <p:spPr>
            <a:xfrm>
              <a:off x="23417" y="2232679"/>
              <a:ext cx="8233318" cy="4328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1" lang="hu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Logical Structure of a Presentation</a:t>
              </a:r>
              <a:endParaRPr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20"/>
            <p:cNvSpPr/>
            <p:nvPr/>
          </p:nvSpPr>
          <p:spPr>
            <a:xfrm>
              <a:off x="0" y="2746562"/>
              <a:ext cx="8280152" cy="4797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0A3366"/>
                </a:gs>
                <a:gs pos="80000">
                  <a:srgbClr val="0E4485"/>
                </a:gs>
                <a:gs pos="100000">
                  <a:srgbClr val="0B4489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20"/>
            <p:cNvSpPr txBox="1"/>
            <p:nvPr/>
          </p:nvSpPr>
          <p:spPr>
            <a:xfrm>
              <a:off x="23417" y="2769979"/>
              <a:ext cx="8233318" cy="4328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1" lang="hu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The Non-Linear Preparation Process</a:t>
              </a:r>
              <a:endParaRPr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20"/>
            <p:cNvSpPr/>
            <p:nvPr/>
          </p:nvSpPr>
          <p:spPr>
            <a:xfrm>
              <a:off x="0" y="3283862"/>
              <a:ext cx="8280152" cy="4797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0A3366"/>
                </a:gs>
                <a:gs pos="80000">
                  <a:srgbClr val="0E4485"/>
                </a:gs>
                <a:gs pos="100000">
                  <a:srgbClr val="0B4489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20"/>
            <p:cNvSpPr txBox="1"/>
            <p:nvPr/>
          </p:nvSpPr>
          <p:spPr>
            <a:xfrm>
              <a:off x="23417" y="3307279"/>
              <a:ext cx="8233318" cy="4328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1" lang="hu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Summary and References</a:t>
              </a:r>
              <a:endParaRPr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0" name="Google Shape;110;p20"/>
          <p:cNvSpPr txBox="1"/>
          <p:nvPr>
            <p:ph type="title"/>
          </p:nvPr>
        </p:nvSpPr>
        <p:spPr>
          <a:xfrm>
            <a:off x="1475656" y="56819"/>
            <a:ext cx="7416824" cy="57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hu" sz="2800"/>
              <a:t>Agenda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38"/>
          <p:cNvSpPr txBox="1"/>
          <p:nvPr>
            <p:ph idx="1" type="body"/>
          </p:nvPr>
        </p:nvSpPr>
        <p:spPr>
          <a:xfrm>
            <a:off x="395537" y="951570"/>
            <a:ext cx="8280152" cy="3823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The logical order of the presentation: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1. Introduction</a:t>
            </a:r>
            <a:r>
              <a:rPr b="0" lang="hu" sz="1800">
                <a:solidFill>
                  <a:srgbClr val="333333"/>
                </a:solidFill>
              </a:rPr>
              <a:t> – problem statement, motivation, relevance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2. Literature review</a:t>
            </a:r>
            <a:r>
              <a:rPr b="0" lang="hu" sz="1800">
                <a:solidFill>
                  <a:srgbClr val="333333"/>
                </a:solidFill>
              </a:rPr>
              <a:t> – relevant prior works, knowledge gap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3. Research question / hypothesis</a:t>
            </a:r>
            <a:r>
              <a:rPr b="0" lang="hu" sz="1800">
                <a:solidFill>
                  <a:srgbClr val="333333"/>
                </a:solidFill>
              </a:rPr>
              <a:t> – what and why we investigate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4. Methodology</a:t>
            </a:r>
            <a:r>
              <a:rPr b="0" lang="hu" sz="1800">
                <a:solidFill>
                  <a:srgbClr val="333333"/>
                </a:solidFill>
              </a:rPr>
              <a:t> – data, sampling, analysis methods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5. Results</a:t>
            </a:r>
            <a:r>
              <a:rPr b="0" lang="hu" sz="1800">
                <a:solidFill>
                  <a:srgbClr val="333333"/>
                </a:solidFill>
              </a:rPr>
              <a:t> – presenting the main contribution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6. Discussion</a:t>
            </a:r>
            <a:r>
              <a:rPr b="0" lang="hu" sz="1800">
                <a:solidFill>
                  <a:srgbClr val="333333"/>
                </a:solidFill>
              </a:rPr>
              <a:t> – interpreting results, comparison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7. Conclusions</a:t>
            </a:r>
            <a:r>
              <a:rPr b="0" lang="hu" sz="1800">
                <a:solidFill>
                  <a:srgbClr val="333333"/>
                </a:solidFill>
              </a:rPr>
              <a:t> – summary, limitations, future directions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But we usually do NOT prepare it in this order!</a:t>
            </a:r>
            <a:endParaRPr/>
          </a:p>
        </p:txBody>
      </p:sp>
      <p:sp>
        <p:nvSpPr>
          <p:cNvPr id="238" name="Google Shape;238;p38"/>
          <p:cNvSpPr txBox="1"/>
          <p:nvPr>
            <p:ph type="title"/>
          </p:nvPr>
        </p:nvSpPr>
        <p:spPr>
          <a:xfrm>
            <a:off x="1475656" y="56819"/>
            <a:ext cx="7416824" cy="57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hu" sz="2800"/>
              <a:t>Logical Structure of a Presentation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9"/>
          <p:cNvSpPr txBox="1"/>
          <p:nvPr>
            <p:ph type="ctrTitle"/>
          </p:nvPr>
        </p:nvSpPr>
        <p:spPr>
          <a:xfrm>
            <a:off x="827584" y="562727"/>
            <a:ext cx="7196336" cy="123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aramond"/>
              <a:buNone/>
            </a:pPr>
            <a:r>
              <a:rPr b="1" lang="hu" sz="4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How Do We Actually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aramond"/>
              <a:buNone/>
            </a:pPr>
            <a:r>
              <a:rPr b="1" lang="hu" sz="4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Build It?</a:t>
            </a:r>
            <a:endParaRPr/>
          </a:p>
        </p:txBody>
      </p:sp>
      <p:sp>
        <p:nvSpPr>
          <p:cNvPr id="245" name="Google Shape;245;p39"/>
          <p:cNvSpPr txBox="1"/>
          <p:nvPr>
            <p:ph idx="1" type="subTitle"/>
          </p:nvPr>
        </p:nvSpPr>
        <p:spPr>
          <a:xfrm>
            <a:off x="827584" y="1858871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52ABD8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0"/>
          <p:cNvSpPr txBox="1"/>
          <p:nvPr>
            <p:ph idx="1" type="body"/>
          </p:nvPr>
        </p:nvSpPr>
        <p:spPr>
          <a:xfrm>
            <a:off x="395537" y="951570"/>
            <a:ext cx="8280152" cy="3823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Logical order ≠ preparation order!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Don't start with the introduction!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Suggested preparation order: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1. Results</a:t>
            </a:r>
            <a:r>
              <a:rPr b="0" lang="hu" sz="1800">
                <a:solidFill>
                  <a:srgbClr val="333333"/>
                </a:solidFill>
              </a:rPr>
              <a:t> – this determines the entire content of the presentation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2. Methodology</a:t>
            </a:r>
            <a:r>
              <a:rPr b="0" lang="hu" sz="1800">
                <a:solidFill>
                  <a:srgbClr val="333333"/>
                </a:solidFill>
              </a:rPr>
              <a:t> – background needed for the results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3. Literature</a:t>
            </a:r>
            <a:r>
              <a:rPr b="0" lang="hu" sz="1800">
                <a:solidFill>
                  <a:srgbClr val="333333"/>
                </a:solidFill>
              </a:rPr>
              <a:t> – what needs to be shown for understanding results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4. Introduction</a:t>
            </a:r>
            <a:r>
              <a:rPr b="0" lang="hu" sz="1800">
                <a:solidFill>
                  <a:srgbClr val="333333"/>
                </a:solidFill>
              </a:rPr>
              <a:t> – motivation becomes crystal clear knowing the results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5. Conclusions</a:t>
            </a:r>
            <a:r>
              <a:rPr b="0" lang="hu" sz="1800">
                <a:solidFill>
                  <a:srgbClr val="333333"/>
                </a:solidFill>
              </a:rPr>
              <a:t> – follow naturally from the results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→ Results are the starting point!</a:t>
            </a:r>
            <a:endParaRPr/>
          </a:p>
        </p:txBody>
      </p:sp>
      <p:sp>
        <p:nvSpPr>
          <p:cNvPr id="252" name="Google Shape;252;p40"/>
          <p:cNvSpPr txBox="1"/>
          <p:nvPr>
            <p:ph type="title"/>
          </p:nvPr>
        </p:nvSpPr>
        <p:spPr>
          <a:xfrm>
            <a:off x="1475656" y="56819"/>
            <a:ext cx="7416824" cy="57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hu" sz="2800"/>
              <a:t>The Non-Linear Preparation Process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1"/>
          <p:cNvSpPr txBox="1"/>
          <p:nvPr>
            <p:ph idx="1" type="body"/>
          </p:nvPr>
        </p:nvSpPr>
        <p:spPr>
          <a:xfrm>
            <a:off x="395537" y="951570"/>
            <a:ext cx="8280152" cy="3823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Results determine everything: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What to show from literature?</a:t>
            </a:r>
            <a:r>
              <a:rPr b="0" lang="hu" sz="1800">
                <a:solidFill>
                  <a:srgbClr val="333333"/>
                </a:solidFill>
              </a:rPr>
              <a:t> – Only what is needed to interpret the results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Which concepts to introduce?</a:t>
            </a:r>
            <a:r>
              <a:rPr b="0" lang="hu" sz="1800">
                <a:solidFill>
                  <a:srgbClr val="333333"/>
                </a:solidFill>
              </a:rPr>
              <a:t> – Only those we reference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Which methodology to describe?</a:t>
            </a:r>
            <a:r>
              <a:rPr b="0" lang="hu" sz="1800">
                <a:solidFill>
                  <a:srgbClr val="333333"/>
                </a:solidFill>
              </a:rPr>
              <a:t> – Only what led to the results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Results = the "heart" of the presentation and the paper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If there are no clear results, there is nothing to talk about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Without results, everything else is just "background noise"</a:t>
            </a:r>
            <a:endParaRPr/>
          </a:p>
        </p:txBody>
      </p:sp>
      <p:sp>
        <p:nvSpPr>
          <p:cNvPr id="259" name="Google Shape;259;p41"/>
          <p:cNvSpPr txBox="1"/>
          <p:nvPr>
            <p:ph type="title"/>
          </p:nvPr>
        </p:nvSpPr>
        <p:spPr>
          <a:xfrm>
            <a:off x="1475656" y="56819"/>
            <a:ext cx="7416824" cy="57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hu" sz="2800"/>
              <a:t>Why Start With the Results?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42"/>
          <p:cNvSpPr txBox="1"/>
          <p:nvPr>
            <p:ph idx="1" type="body"/>
          </p:nvPr>
        </p:nvSpPr>
        <p:spPr>
          <a:xfrm>
            <a:off x="395537" y="951570"/>
            <a:ext cx="8280152" cy="3823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A3560"/>
              </a:buClr>
              <a:buSzPct val="100000"/>
              <a:buNone/>
            </a:pPr>
            <a:r>
              <a:rPr b="1" lang="hu" sz="2000">
                <a:solidFill>
                  <a:srgbClr val="1A3560"/>
                </a:solidFill>
              </a:rPr>
              <a:t>Visualizing and formulating results:</a:t>
            </a:r>
            <a:endParaRPr/>
          </a:p>
          <a:p>
            <a:pPr indent="-285750" lvl="1" marL="742950" rtl="0" algn="l">
              <a:spcBef>
                <a:spcPts val="333"/>
              </a:spcBef>
              <a:spcAft>
                <a:spcPts val="0"/>
              </a:spcAft>
              <a:buClr>
                <a:srgbClr val="333333"/>
              </a:buClr>
              <a:buSzPct val="100000"/>
              <a:buChar char="–"/>
            </a:pPr>
            <a:r>
              <a:rPr b="0" lang="hu" sz="1800">
                <a:solidFill>
                  <a:srgbClr val="333333"/>
                </a:solidFill>
              </a:rPr>
              <a:t>The figures and tables of the presentation can be</a:t>
            </a:r>
            <a:endParaRPr/>
          </a:p>
          <a:p>
            <a:pPr indent="-285750" lvl="1" marL="742950" rtl="0" algn="l">
              <a:spcBef>
                <a:spcPts val="333"/>
              </a:spcBef>
              <a:spcAft>
                <a:spcPts val="0"/>
              </a:spcAft>
              <a:buClr>
                <a:srgbClr val="333333"/>
              </a:buClr>
              <a:buSzPct val="100000"/>
              <a:buChar char="–"/>
            </a:pPr>
            <a:r>
              <a:rPr b="0" lang="hu" sz="1800">
                <a:solidFill>
                  <a:srgbClr val="333333"/>
                </a:solidFill>
              </a:rPr>
              <a:t>directly used in the journal article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570"/>
              </a:spcBef>
              <a:spcAft>
                <a:spcPts val="0"/>
              </a:spcAft>
              <a:buClr>
                <a:srgbClr val="1A3560"/>
              </a:buClr>
              <a:buSzPct val="100000"/>
              <a:buNone/>
            </a:pPr>
            <a:r>
              <a:rPr b="1" lang="hu" sz="2000">
                <a:solidFill>
                  <a:srgbClr val="1A3560"/>
                </a:solidFill>
              </a:rPr>
              <a:t>Presentation results = the "first draft" of the paper</a:t>
            </a:r>
            <a:endParaRPr/>
          </a:p>
          <a:p>
            <a:pPr indent="-285750" lvl="1" marL="742950" rtl="0" algn="l">
              <a:spcBef>
                <a:spcPts val="333"/>
              </a:spcBef>
              <a:spcAft>
                <a:spcPts val="0"/>
              </a:spcAft>
              <a:buClr>
                <a:srgbClr val="333333"/>
              </a:buClr>
              <a:buSzPct val="100000"/>
              <a:buChar char="–"/>
            </a:pPr>
            <a:r>
              <a:rPr b="0" lang="hu" sz="1800">
                <a:solidFill>
                  <a:srgbClr val="333333"/>
                </a:solidFill>
              </a:rPr>
              <a:t>They form the backbone of the paper's Results section</a:t>
            </a:r>
            <a:endParaRPr/>
          </a:p>
          <a:p>
            <a:pPr indent="-285750" lvl="1" marL="742950" rtl="0" algn="l">
              <a:spcBef>
                <a:spcPts val="333"/>
              </a:spcBef>
              <a:spcAft>
                <a:spcPts val="0"/>
              </a:spcAft>
              <a:buClr>
                <a:srgbClr val="333333"/>
              </a:buClr>
              <a:buSzPct val="100000"/>
              <a:buChar char="–"/>
            </a:pPr>
            <a:r>
              <a:rPr b="0" lang="hu" sz="1800">
                <a:solidFill>
                  <a:srgbClr val="333333"/>
                </a:solidFill>
              </a:rPr>
              <a:t>Refining the wording begins during presentation creation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570"/>
              </a:spcBef>
              <a:spcAft>
                <a:spcPts val="0"/>
              </a:spcAft>
              <a:buClr>
                <a:srgbClr val="1A3560"/>
              </a:buClr>
              <a:buSzPct val="100000"/>
              <a:buNone/>
            </a:pPr>
            <a:r>
              <a:rPr b="1" lang="hu" sz="2000">
                <a:solidFill>
                  <a:srgbClr val="1A3560"/>
                </a:solidFill>
              </a:rPr>
              <a:t>Tip:</a:t>
            </a:r>
            <a:endParaRPr/>
          </a:p>
          <a:p>
            <a:pPr indent="-285750" lvl="1" marL="742950" rtl="0" algn="l">
              <a:spcBef>
                <a:spcPts val="333"/>
              </a:spcBef>
              <a:spcAft>
                <a:spcPts val="0"/>
              </a:spcAft>
              <a:buClr>
                <a:srgbClr val="333333"/>
              </a:buClr>
              <a:buSzPct val="100000"/>
              <a:buChar char="–"/>
            </a:pPr>
            <a:r>
              <a:rPr b="0" lang="hu" sz="1800">
                <a:solidFill>
                  <a:srgbClr val="333333"/>
                </a:solidFill>
              </a:rPr>
              <a:t>Formulate results textually, not just visually!</a:t>
            </a:r>
            <a:endParaRPr/>
          </a:p>
          <a:p>
            <a:pPr indent="-285750" lvl="1" marL="742950" rtl="0" algn="l">
              <a:spcBef>
                <a:spcPts val="333"/>
              </a:spcBef>
              <a:spcAft>
                <a:spcPts val="0"/>
              </a:spcAft>
              <a:buClr>
                <a:srgbClr val="333333"/>
              </a:buClr>
              <a:buSzPct val="100000"/>
              <a:buChar char="–"/>
            </a:pPr>
            <a:r>
              <a:rPr b="0" lang="hu" sz="1800">
                <a:solidFill>
                  <a:srgbClr val="333333"/>
                </a:solidFill>
              </a:rPr>
              <a:t>Write speaker notes – these become the textual foundations of the paper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570"/>
              </a:spcBef>
              <a:spcAft>
                <a:spcPts val="0"/>
              </a:spcAft>
              <a:buClr>
                <a:srgbClr val="1A3560"/>
              </a:buClr>
              <a:buSzPct val="100000"/>
              <a:buNone/>
            </a:pPr>
            <a:r>
              <a:rPr b="1" lang="hu" sz="2000">
                <a:solidFill>
                  <a:srgbClr val="1A3560"/>
                </a:solidFill>
              </a:rPr>
              <a:t>→ If not yet published, the presentation brings us closer to the manuscript</a:t>
            </a:r>
            <a:endParaRPr/>
          </a:p>
        </p:txBody>
      </p:sp>
      <p:sp>
        <p:nvSpPr>
          <p:cNvPr id="266" name="Google Shape;266;p42"/>
          <p:cNvSpPr txBox="1"/>
          <p:nvPr>
            <p:ph type="title"/>
          </p:nvPr>
        </p:nvSpPr>
        <p:spPr>
          <a:xfrm>
            <a:off x="1475656" y="56819"/>
            <a:ext cx="7416824" cy="57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aramond"/>
              <a:buNone/>
            </a:pPr>
            <a:r>
              <a:rPr lang="hu" sz="2800"/>
              <a:t>Formulating Results Is the Most Important Step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43"/>
          <p:cNvSpPr txBox="1"/>
          <p:nvPr>
            <p:ph idx="1" type="body"/>
          </p:nvPr>
        </p:nvSpPr>
        <p:spPr>
          <a:xfrm>
            <a:off x="395537" y="951570"/>
            <a:ext cx="8280152" cy="3823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Hallmarks of a good presentation: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Less is more:</a:t>
            </a:r>
            <a:r>
              <a:rPr b="0" lang="hu" sz="1800">
                <a:solidFill>
                  <a:srgbClr val="333333"/>
                </a:solidFill>
              </a:rPr>
              <a:t> max. 1 message per slide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6×6 rule:</a:t>
            </a:r>
            <a:r>
              <a:rPr b="0" lang="hu" sz="1800">
                <a:solidFill>
                  <a:srgbClr val="333333"/>
                </a:solidFill>
              </a:rPr>
              <a:t> max. 6 lines, max. 6 words per line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Consistency:</a:t>
            </a:r>
            <a:r>
              <a:rPr b="0" lang="hu" sz="1800">
                <a:solidFill>
                  <a:srgbClr val="333333"/>
                </a:solidFill>
              </a:rPr>
              <a:t> uniform font, colors, layout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Readability:</a:t>
            </a:r>
            <a:r>
              <a:rPr b="0" lang="hu" sz="1800">
                <a:solidFill>
                  <a:srgbClr val="333333"/>
                </a:solidFill>
              </a:rPr>
              <a:t> if unreadable from 2 meters, it's too small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Common mistakes: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Too much text on slides – "reading effect"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Too many slides – running out of time for the substance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Results get lost in methodological details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No "take-home message"</a:t>
            </a:r>
            <a:endParaRPr/>
          </a:p>
        </p:txBody>
      </p:sp>
      <p:sp>
        <p:nvSpPr>
          <p:cNvPr id="273" name="Google Shape;273;p43"/>
          <p:cNvSpPr txBox="1"/>
          <p:nvPr>
            <p:ph type="title"/>
          </p:nvPr>
        </p:nvSpPr>
        <p:spPr>
          <a:xfrm>
            <a:off x="1475656" y="56819"/>
            <a:ext cx="7416824" cy="57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hu" sz="2800"/>
              <a:t>Practical Tips</a:t>
            </a:r>
            <a:endParaRPr/>
          </a:p>
        </p:txBody>
      </p:sp>
      <p:sp>
        <p:nvSpPr>
          <p:cNvPr id="274" name="Google Shape;274;p43"/>
          <p:cNvSpPr txBox="1"/>
          <p:nvPr/>
        </p:nvSpPr>
        <p:spPr>
          <a:xfrm>
            <a:off x="395537" y="4800000"/>
            <a:ext cx="8280152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i="1" lang="hu" sz="1400">
                <a:solidFill>
                  <a:srgbClr val="4472C4"/>
                </a:solidFill>
                <a:latin typeface="Calibri"/>
                <a:ea typeface="Calibri"/>
                <a:cs typeface="Calibri"/>
                <a:sym typeface="Calibri"/>
              </a:rPr>
              <a:t>Source: Alley (2013) – The Craft of Scientific Presentations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4"/>
          <p:cNvSpPr txBox="1"/>
          <p:nvPr>
            <p:ph idx="1" type="body"/>
          </p:nvPr>
        </p:nvSpPr>
        <p:spPr>
          <a:xfrm>
            <a:off x="395537" y="951570"/>
            <a:ext cx="8280152" cy="3823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Key takeaways: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Consciously choose at which phase of research to present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Presenting fresh results – proceed with caution (proceedings, scooping)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Creating a presentation helps the research process in itself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Visuality and concise messaging are increasingly important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Keynote: context + highlight breakthrough, don't get lost in details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Always start with the results when preparing!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A presentation = the anteroom of the publication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If prepared carefully, writing the paper becomes significantly easier</a:t>
            </a:r>
            <a:endParaRPr/>
          </a:p>
        </p:txBody>
      </p:sp>
      <p:sp>
        <p:nvSpPr>
          <p:cNvPr id="281" name="Google Shape;281;p44"/>
          <p:cNvSpPr txBox="1"/>
          <p:nvPr>
            <p:ph type="title"/>
          </p:nvPr>
        </p:nvSpPr>
        <p:spPr>
          <a:xfrm>
            <a:off x="1475656" y="56819"/>
            <a:ext cx="7416824" cy="57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hu" sz="2800"/>
              <a:t>Summary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45"/>
          <p:cNvSpPr txBox="1"/>
          <p:nvPr>
            <p:ph idx="1" type="body"/>
          </p:nvPr>
        </p:nvSpPr>
        <p:spPr>
          <a:xfrm>
            <a:off x="395537" y="951570"/>
            <a:ext cx="8280152" cy="3823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173038" lvl="0" marL="180975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Char char="•"/>
            </a:pPr>
            <a:r>
              <a:rPr b="0" lang="hu" sz="2000">
                <a:solidFill>
                  <a:srgbClr val="333333"/>
                </a:solidFill>
              </a:rPr>
              <a:t>Alley, M. (2013). The Craft of Scientific Presentations. 2nd ed. Springer.</a:t>
            </a:r>
            <a:endParaRPr/>
          </a:p>
          <a:p>
            <a:pPr indent="-173038" lvl="0" marL="180975" rtl="0" algn="l">
              <a:spcBef>
                <a:spcPts val="40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Char char="•"/>
            </a:pPr>
            <a:r>
              <a:rPr b="0" lang="hu" sz="2000">
                <a:solidFill>
                  <a:srgbClr val="333333"/>
                </a:solidFill>
              </a:rPr>
              <a:t>Doumont, J.-L. (2009). Trees, Maps, and Theorems. Principiae.</a:t>
            </a:r>
            <a:endParaRPr/>
          </a:p>
          <a:p>
            <a:pPr indent="-173038" lvl="0" marL="180975" rtl="0" algn="l">
              <a:spcBef>
                <a:spcPts val="40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Char char="•"/>
            </a:pPr>
            <a:r>
              <a:rPr b="0" lang="hu" sz="2000">
                <a:solidFill>
                  <a:srgbClr val="333333"/>
                </a:solidFill>
              </a:rPr>
              <a:t>Duarte, N. (2008). slide:ology – The Art and Science of Great Presentations. O'Reilly.</a:t>
            </a:r>
            <a:endParaRPr/>
          </a:p>
          <a:p>
            <a:pPr indent="-173038" lvl="0" marL="180975" rtl="0" algn="l">
              <a:spcBef>
                <a:spcPts val="40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Char char="•"/>
            </a:pPr>
            <a:r>
              <a:rPr b="0" lang="hu" sz="2000">
                <a:solidFill>
                  <a:srgbClr val="333333"/>
                </a:solidFill>
              </a:rPr>
              <a:t>Gastel, B. &amp; Day, R.A. (2022). How to Write and Publish a Scientific Paper. 9th ed. Cambridge UP.</a:t>
            </a:r>
            <a:endParaRPr/>
          </a:p>
          <a:p>
            <a:pPr indent="-173038" lvl="0" marL="180975" rtl="0" algn="l">
              <a:spcBef>
                <a:spcPts val="40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Char char="•"/>
            </a:pPr>
            <a:r>
              <a:rPr b="0" lang="hu" sz="2000">
                <a:solidFill>
                  <a:srgbClr val="333333"/>
                </a:solidFill>
              </a:rPr>
              <a:t>Ibrahim, A.M. (2018). Seeing is Believing: Using Visual Abstracts. Annals of Surgery, 267(6).</a:t>
            </a:r>
            <a:endParaRPr/>
          </a:p>
          <a:p>
            <a:pPr indent="-173038" lvl="0" marL="180975" rtl="0" algn="l">
              <a:spcBef>
                <a:spcPts val="40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Char char="•"/>
            </a:pPr>
            <a:r>
              <a:rPr b="0" lang="hu" sz="2000">
                <a:solidFill>
                  <a:srgbClr val="333333"/>
                </a:solidFill>
              </a:rPr>
              <a:t>Pferschy-Wenzig, E.-M. et al. (2016). Impact of Visual Abstracts on Social Media. PLoS ONE.</a:t>
            </a:r>
            <a:endParaRPr/>
          </a:p>
          <a:p>
            <a:pPr indent="-173038" lvl="0" marL="180975" rtl="0" algn="l">
              <a:spcBef>
                <a:spcPts val="40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Char char="•"/>
            </a:pPr>
            <a:r>
              <a:rPr b="0" lang="hu" sz="2000">
                <a:solidFill>
                  <a:srgbClr val="333333"/>
                </a:solidFill>
              </a:rPr>
              <a:t>Reynolds, G. (2019). Presentation Zen. 3rd ed. New Riders.</a:t>
            </a:r>
            <a:endParaRPr/>
          </a:p>
          <a:p>
            <a:pPr indent="-173038" lvl="0" marL="180975" rtl="0" algn="l">
              <a:spcBef>
                <a:spcPts val="40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Char char="•"/>
            </a:pPr>
            <a:r>
              <a:rPr b="0" lang="hu" sz="2000">
                <a:solidFill>
                  <a:srgbClr val="333333"/>
                </a:solidFill>
              </a:rPr>
              <a:t>Tufte, E. (2006). The Cognitive Style of PowerPoint. Graphics Press.</a:t>
            </a:r>
            <a:endParaRPr/>
          </a:p>
        </p:txBody>
      </p:sp>
      <p:sp>
        <p:nvSpPr>
          <p:cNvPr id="288" name="Google Shape;288;p45"/>
          <p:cNvSpPr txBox="1"/>
          <p:nvPr>
            <p:ph type="title"/>
          </p:nvPr>
        </p:nvSpPr>
        <p:spPr>
          <a:xfrm>
            <a:off x="1475656" y="56819"/>
            <a:ext cx="7416824" cy="57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hu" sz="2800"/>
              <a:t>References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46"/>
          <p:cNvSpPr txBox="1"/>
          <p:nvPr>
            <p:ph type="ctrTitle"/>
          </p:nvPr>
        </p:nvSpPr>
        <p:spPr>
          <a:xfrm>
            <a:off x="827584" y="562727"/>
            <a:ext cx="7196336" cy="123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aramond"/>
              <a:buNone/>
            </a:pPr>
            <a:r>
              <a:rPr b="1" lang="hu" sz="4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Thank you for your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aramond"/>
              <a:buNone/>
            </a:pPr>
            <a:r>
              <a:rPr b="1" lang="hu" sz="4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attention!</a:t>
            </a:r>
            <a:endParaRPr/>
          </a:p>
        </p:txBody>
      </p:sp>
      <p:sp>
        <p:nvSpPr>
          <p:cNvPr id="295" name="Google Shape;295;p46"/>
          <p:cNvSpPr txBox="1"/>
          <p:nvPr>
            <p:ph idx="1" type="subTitle"/>
          </p:nvPr>
        </p:nvSpPr>
        <p:spPr>
          <a:xfrm>
            <a:off x="827584" y="1858871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52ABD8"/>
              </a:buClr>
              <a:buSzPct val="100000"/>
              <a:buNone/>
            </a:pPr>
            <a:r>
              <a:rPr b="1" lang="hu">
                <a:solidFill>
                  <a:srgbClr val="52ABD8"/>
                </a:solidFill>
                <a:latin typeface="Garamond"/>
                <a:ea typeface="Garamond"/>
                <a:cs typeface="Garamond"/>
                <a:sym typeface="Garamond"/>
              </a:rPr>
              <a:t>Contacts:</a:t>
            </a:r>
            <a:endParaRPr/>
          </a:p>
          <a:p>
            <a:pPr indent="0" lvl="0" marL="0" rtl="0" algn="l">
              <a:spcBef>
                <a:spcPts val="544"/>
              </a:spcBef>
              <a:spcAft>
                <a:spcPts val="0"/>
              </a:spcAft>
              <a:buClr>
                <a:srgbClr val="52ABD8"/>
              </a:buClr>
              <a:buSzPct val="100000"/>
              <a:buNone/>
            </a:pPr>
            <a:r>
              <a:rPr b="1" lang="hu">
                <a:solidFill>
                  <a:srgbClr val="52ABD8"/>
                </a:solidFill>
                <a:latin typeface="Garamond"/>
                <a:ea typeface="Garamond"/>
                <a:cs typeface="Garamond"/>
                <a:sym typeface="Garamond"/>
              </a:rPr>
              <a:t>zsolt.kosztyan@iask.hu,</a:t>
            </a:r>
            <a:endParaRPr/>
          </a:p>
          <a:p>
            <a:pPr indent="0" lvl="0" marL="0" rtl="0" algn="l">
              <a:spcBef>
                <a:spcPts val="544"/>
              </a:spcBef>
              <a:spcAft>
                <a:spcPts val="0"/>
              </a:spcAft>
              <a:buClr>
                <a:srgbClr val="52ABD8"/>
              </a:buClr>
              <a:buSzPct val="100000"/>
              <a:buNone/>
            </a:pPr>
            <a:r>
              <a:rPr b="1" lang="hu">
                <a:solidFill>
                  <a:srgbClr val="52ABD8"/>
                </a:solidFill>
                <a:latin typeface="Garamond"/>
                <a:ea typeface="Garamond"/>
                <a:cs typeface="Garamond"/>
                <a:sym typeface="Garamond"/>
              </a:rPr>
              <a:t>kosztyan.zsolt@gtk.uni-pannon.hu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"/>
          <p:cNvSpPr txBox="1"/>
          <p:nvPr>
            <p:ph type="ctrTitle"/>
          </p:nvPr>
        </p:nvSpPr>
        <p:spPr>
          <a:xfrm>
            <a:off x="827584" y="562727"/>
            <a:ext cx="7196336" cy="123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aramond"/>
              <a:buNone/>
            </a:pPr>
            <a:r>
              <a:rPr b="1" lang="hu" sz="4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When to Present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aramond"/>
              <a:buNone/>
            </a:pPr>
            <a:r>
              <a:rPr b="1" lang="hu" sz="4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at Conferences?</a:t>
            </a:r>
            <a:endParaRPr/>
          </a:p>
        </p:txBody>
      </p:sp>
      <p:sp>
        <p:nvSpPr>
          <p:cNvPr id="117" name="Google Shape;117;p21"/>
          <p:cNvSpPr txBox="1"/>
          <p:nvPr>
            <p:ph idx="1" type="subTitle"/>
          </p:nvPr>
        </p:nvSpPr>
        <p:spPr>
          <a:xfrm>
            <a:off x="827584" y="1858871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52ABD8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2"/>
          <p:cNvSpPr txBox="1"/>
          <p:nvPr>
            <p:ph idx="1" type="body"/>
          </p:nvPr>
        </p:nvSpPr>
        <p:spPr>
          <a:xfrm>
            <a:off x="395537" y="951570"/>
            <a:ext cx="8280152" cy="3823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1. Idea Generation and Research Question Refinement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Early research phase – gathering feedback on research direction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2. Presenting and Discussing Fresh Results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The most common case – but also the most dangerous!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3. Promoting Published Research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The safest option – disseminating already published work</a:t>
            </a:r>
            <a:endParaRPr/>
          </a:p>
        </p:txBody>
      </p:sp>
      <p:sp>
        <p:nvSpPr>
          <p:cNvPr id="124" name="Google Shape;124;p22"/>
          <p:cNvSpPr txBox="1"/>
          <p:nvPr>
            <p:ph type="title"/>
          </p:nvPr>
        </p:nvSpPr>
        <p:spPr>
          <a:xfrm>
            <a:off x="1475656" y="56819"/>
            <a:ext cx="7416824" cy="57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aramond"/>
              <a:buNone/>
            </a:pPr>
            <a:r>
              <a:rPr lang="hu" sz="2800"/>
              <a:t>Three Possible Timings for Conference Presentations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"/>
          <p:cNvSpPr txBox="1"/>
          <p:nvPr>
            <p:ph idx="1" type="body"/>
          </p:nvPr>
        </p:nvSpPr>
        <p:spPr>
          <a:xfrm>
            <a:off x="395537" y="951570"/>
            <a:ext cx="8280152" cy="3823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Value of early-stage presentations: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Gathering feedback</a:t>
            </a:r>
            <a:r>
              <a:rPr b="0" lang="hu" sz="1800">
                <a:solidFill>
                  <a:srgbClr val="333333"/>
                </a:solidFill>
              </a:rPr>
              <a:t> on the validity of the research direction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Refining research questions</a:t>
            </a:r>
            <a:r>
              <a:rPr b="0" lang="hu" sz="1800">
                <a:solidFill>
                  <a:srgbClr val="333333"/>
                </a:solidFill>
              </a:rPr>
              <a:t> based on community input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Methodological suggestions</a:t>
            </a:r>
            <a:r>
              <a:rPr b="0" lang="hu" sz="1800">
                <a:solidFill>
                  <a:srgbClr val="333333"/>
                </a:solidFill>
              </a:rPr>
              <a:t> from experienced researchers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Networking:</a:t>
            </a:r>
            <a:r>
              <a:rPr b="0" lang="hu" sz="1800">
                <a:solidFill>
                  <a:srgbClr val="333333"/>
                </a:solidFill>
              </a:rPr>
              <a:t> meeting potential collaborators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Don't be afraid to present "raw" ideas!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Conferences are meant for shaping our thinking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Early feedback can prevent dead ends</a:t>
            </a:r>
            <a:endParaRPr/>
          </a:p>
        </p:txBody>
      </p:sp>
      <p:sp>
        <p:nvSpPr>
          <p:cNvPr id="131" name="Google Shape;131;p23"/>
          <p:cNvSpPr txBox="1"/>
          <p:nvPr>
            <p:ph type="title"/>
          </p:nvPr>
        </p:nvSpPr>
        <p:spPr>
          <a:xfrm>
            <a:off x="1475656" y="56819"/>
            <a:ext cx="7632848" cy="57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aramond"/>
              <a:buNone/>
            </a:pPr>
            <a:r>
              <a:rPr lang="hu" sz="2800"/>
              <a:t>1. Idea Generation and Research Question Refinement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4"/>
          <p:cNvSpPr txBox="1"/>
          <p:nvPr>
            <p:ph idx="1" type="body"/>
          </p:nvPr>
        </p:nvSpPr>
        <p:spPr>
          <a:xfrm>
            <a:off x="395537" y="951570"/>
            <a:ext cx="8280152" cy="3823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The most common type of conference presentation: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Research is complete, results interpretation is ongoing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Goal: discussing results, obtaining professional feedback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Enriching the discussion with external perspectives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⚠ But also the most dangerous!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We must consider the following risks...</a:t>
            </a:r>
            <a:endParaRPr/>
          </a:p>
        </p:txBody>
      </p:sp>
      <p:sp>
        <p:nvSpPr>
          <p:cNvPr id="138" name="Google Shape;138;p24"/>
          <p:cNvSpPr txBox="1"/>
          <p:nvPr>
            <p:ph type="title"/>
          </p:nvPr>
        </p:nvSpPr>
        <p:spPr>
          <a:xfrm>
            <a:off x="1475656" y="56819"/>
            <a:ext cx="7416824" cy="57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hu" sz="2800"/>
              <a:t>2. Presenting Fresh Results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5"/>
          <p:cNvSpPr txBox="1"/>
          <p:nvPr>
            <p:ph idx="1" type="body"/>
          </p:nvPr>
        </p:nvSpPr>
        <p:spPr>
          <a:xfrm>
            <a:off x="395537" y="951570"/>
            <a:ext cx="8280152" cy="3823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Risk 1: Others may publish before us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If results are interesting, researchers in the audience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may launch similar research and get ahead of us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Risk 2: Overlap between proceedings and journal paper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After publishing in conference proceedings, overlaps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may arise with the planned journal article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Some journals reject work previously published in proceedings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("self-plagiarism" risk)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→ Carefully consider what and how much to reveal!</a:t>
            </a:r>
            <a:endParaRPr/>
          </a:p>
        </p:txBody>
      </p:sp>
      <p:sp>
        <p:nvSpPr>
          <p:cNvPr id="145" name="Google Shape;145;p25"/>
          <p:cNvSpPr txBox="1"/>
          <p:nvPr>
            <p:ph type="title"/>
          </p:nvPr>
        </p:nvSpPr>
        <p:spPr>
          <a:xfrm>
            <a:off x="1475656" y="56819"/>
            <a:ext cx="7416824" cy="57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hu" sz="2800"/>
              <a:t>⚠ Risks of Stage 2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6"/>
          <p:cNvSpPr txBox="1"/>
          <p:nvPr>
            <p:ph idx="1" type="body"/>
          </p:nvPr>
        </p:nvSpPr>
        <p:spPr>
          <a:xfrm>
            <a:off x="395537" y="951570"/>
            <a:ext cx="8280152" cy="3823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The safest option: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Work is already published – no risk of being "scooped"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333333"/>
              </a:buClr>
              <a:buSzPts val="1800"/>
              <a:buChar char="–"/>
            </a:pPr>
            <a:r>
              <a:rPr b="0" lang="hu" sz="1800">
                <a:solidFill>
                  <a:srgbClr val="333333"/>
                </a:solidFill>
              </a:rPr>
              <a:t>Proceedings overlap is not a concern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1A3560"/>
              </a:buClr>
              <a:buSzPts val="2000"/>
              <a:buNone/>
            </a:pPr>
            <a:r>
              <a:rPr b="1" lang="hu" sz="2000">
                <a:solidFill>
                  <a:srgbClr val="1A3560"/>
                </a:solidFill>
              </a:rPr>
              <a:t>Goals: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Increasing citations:</a:t>
            </a:r>
            <a:r>
              <a:rPr b="0" lang="hu" sz="1800">
                <a:solidFill>
                  <a:srgbClr val="333333"/>
                </a:solidFill>
              </a:rPr>
              <a:t> broader dissemination of the work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Professional connections:</a:t>
            </a:r>
            <a:r>
              <a:rPr b="0" lang="hu" sz="1800">
                <a:solidFill>
                  <a:srgbClr val="333333"/>
                </a:solidFill>
              </a:rPr>
              <a:t> networking, basis for future collaboration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Keynote invitations:</a:t>
            </a:r>
            <a:r>
              <a:rPr b="0" lang="hu" sz="1800">
                <a:solidFill>
                  <a:srgbClr val="333333"/>
                </a:solidFill>
              </a:rPr>
              <a:t> regular presence can lead to invitations</a:t>
            </a:r>
            <a:endParaRPr/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rgbClr val="1A3560"/>
              </a:buClr>
              <a:buSzPts val="1800"/>
              <a:buChar char="–"/>
            </a:pPr>
            <a:r>
              <a:rPr b="1" lang="hu" sz="1800">
                <a:solidFill>
                  <a:srgbClr val="1A3560"/>
                </a:solidFill>
              </a:rPr>
              <a:t>Research impact:</a:t>
            </a:r>
            <a:r>
              <a:rPr b="0" lang="hu" sz="1800">
                <a:solidFill>
                  <a:srgbClr val="333333"/>
                </a:solidFill>
              </a:rPr>
              <a:t> integral part of the dissemination strategy</a:t>
            </a:r>
            <a:endParaRPr/>
          </a:p>
        </p:txBody>
      </p:sp>
      <p:sp>
        <p:nvSpPr>
          <p:cNvPr id="152" name="Google Shape;152;p26"/>
          <p:cNvSpPr txBox="1"/>
          <p:nvPr>
            <p:ph type="title"/>
          </p:nvPr>
        </p:nvSpPr>
        <p:spPr>
          <a:xfrm>
            <a:off x="1475656" y="56819"/>
            <a:ext cx="7416824" cy="57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hu" sz="2800"/>
              <a:t>3. Promoting Published Research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7"/>
          <p:cNvSpPr txBox="1"/>
          <p:nvPr>
            <p:ph type="ctrTitle"/>
          </p:nvPr>
        </p:nvSpPr>
        <p:spPr>
          <a:xfrm>
            <a:off x="827584" y="562727"/>
            <a:ext cx="7196336" cy="123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aramond"/>
              <a:buNone/>
            </a:pPr>
            <a:r>
              <a:rPr b="1" lang="hu" sz="4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The Presentation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aramond"/>
              <a:buNone/>
            </a:pPr>
            <a:r>
              <a:rPr b="1" lang="hu" sz="4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as a Research Tool</a:t>
            </a:r>
            <a:endParaRPr/>
          </a:p>
        </p:txBody>
      </p:sp>
      <p:sp>
        <p:nvSpPr>
          <p:cNvPr id="159" name="Google Shape;159;p27"/>
          <p:cNvSpPr txBox="1"/>
          <p:nvPr>
            <p:ph idx="1" type="subTitle"/>
          </p:nvPr>
        </p:nvSpPr>
        <p:spPr>
          <a:xfrm>
            <a:off x="827584" y="1858871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52ABD8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iASK_PPT_SABLON3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